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95" r:id="rId2"/>
    <p:sldId id="316" r:id="rId3"/>
    <p:sldId id="314" r:id="rId4"/>
    <p:sldId id="318" r:id="rId5"/>
    <p:sldId id="319" r:id="rId6"/>
    <p:sldId id="320" r:id="rId7"/>
    <p:sldId id="306" r:id="rId8"/>
    <p:sldId id="308" r:id="rId9"/>
    <p:sldId id="307" r:id="rId10"/>
    <p:sldId id="313" r:id="rId11"/>
    <p:sldId id="315" r:id="rId12"/>
    <p:sldId id="304" r:id="rId13"/>
    <p:sldId id="309" r:id="rId14"/>
    <p:sldId id="317" r:id="rId15"/>
    <p:sldId id="321" r:id="rId16"/>
    <p:sldId id="298" r:id="rId17"/>
    <p:sldId id="311" r:id="rId18"/>
    <p:sldId id="322" r:id="rId19"/>
    <p:sldId id="323" r:id="rId20"/>
  </p:sldIdLst>
  <p:sldSz cx="12192000" cy="6858000"/>
  <p:notesSz cx="994568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C9A7D-2E10-45DA-9168-894A40C7B5B4}" v="59" dt="2025-10-31T11:33:41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0" autoAdjust="0"/>
    <p:restoredTop sz="94678"/>
  </p:normalViewPr>
  <p:slideViewPr>
    <p:cSldViewPr snapToGrid="0">
      <p:cViewPr varScale="1">
        <p:scale>
          <a:sx n="95" d="100"/>
          <a:sy n="95" d="100"/>
        </p:scale>
        <p:origin x="101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76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4309796" cy="344090"/>
          </a:xfrm>
          <a:prstGeom prst="rect">
            <a:avLst/>
          </a:prstGeom>
        </p:spPr>
        <p:txBody>
          <a:bodyPr vert="horz" lIns="91823" tIns="45912" rIns="91823" bIns="4591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33598" y="5"/>
            <a:ext cx="4309796" cy="344090"/>
          </a:xfrm>
          <a:prstGeom prst="rect">
            <a:avLst/>
          </a:prstGeom>
        </p:spPr>
        <p:txBody>
          <a:bodyPr vert="horz" lIns="91823" tIns="45912" rIns="91823" bIns="45912" rtlCol="0"/>
          <a:lstStyle>
            <a:lvl1pPr algn="r">
              <a:defRPr sz="1300"/>
            </a:lvl1pPr>
          </a:lstStyle>
          <a:p>
            <a:fld id="{359D5E80-0A5F-43AB-82E2-A743F5030D12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17825" y="855663"/>
            <a:ext cx="4110038" cy="2312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3" tIns="45912" rIns="91823" bIns="459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4577" y="3300413"/>
            <a:ext cx="7956549" cy="2700337"/>
          </a:xfrm>
          <a:prstGeom prst="rect">
            <a:avLst/>
          </a:prstGeom>
        </p:spPr>
        <p:txBody>
          <a:bodyPr vert="horz" lIns="91823" tIns="45912" rIns="91823" bIns="459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6513915"/>
            <a:ext cx="4309796" cy="344090"/>
          </a:xfrm>
          <a:prstGeom prst="rect">
            <a:avLst/>
          </a:prstGeom>
        </p:spPr>
        <p:txBody>
          <a:bodyPr vert="horz" lIns="91823" tIns="45912" rIns="91823" bIns="4591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33598" y="6513915"/>
            <a:ext cx="4309796" cy="344090"/>
          </a:xfrm>
          <a:prstGeom prst="rect">
            <a:avLst/>
          </a:prstGeom>
        </p:spPr>
        <p:txBody>
          <a:bodyPr vert="horz" lIns="91823" tIns="45912" rIns="91823" bIns="45912" rtlCol="0" anchor="b"/>
          <a:lstStyle>
            <a:lvl1pPr algn="r">
              <a:defRPr sz="1300"/>
            </a:lvl1pPr>
          </a:lstStyle>
          <a:p>
            <a:fld id="{E3E689C8-3F9D-451C-8FDE-493E45984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11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690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805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207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10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868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046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319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B46AC-203D-6251-FB91-12677986F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F983123-C8F1-D654-EABE-7F911C9781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E7395C8-4705-3B18-13D3-F0CE7307F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776B59-F41F-1568-C4C1-3A78E6695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689C8-3F9D-451C-8FDE-493E45984E2A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249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245A1-9EC3-4A13-A413-13FA39BEF0EB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BC21F-B125-491F-8520-C22CD0FE137A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D6A5D-4904-4D5B-AEE4-FEF08E317CD0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CD74-A28D-433D-93B2-BE9F4061FA8F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A3D78-37D3-4F79-88B8-07E6A9BAFEF6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BBF27-D56C-4E8A-B0F6-C7C58944A0CE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5273-04DF-4BA1-B56D-BDFA78F3401C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0EE7-EC47-42EC-9EE6-E0925A59AFDB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9E6E-AAFD-4B05-8CF8-C2B7EE417105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ACA89-5D08-4BCF-9A74-60CBA1B7CD09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101B-DA8B-446F-8FBB-1346EB01BCC3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68472-9D33-4DEE-A1C5-8B9AEB66594E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5BAE-F2B3-4BF9-8811-5FC1BFA146A7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EC279-DB5A-4AED-AF55-5A9F8E7B3EA5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A7776-9D0B-443D-B049-343D964EFD82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DE08-0C92-468E-A3AE-38A25CEDAF2B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2B865-8908-4EC5-BA85-BAEF3BF144F4}" type="datetime1">
              <a:rPr lang="en-US" altLang="ja-JP" smtClean="0"/>
              <a:t>11/25/25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ransition spd="slow">
    <p:push dir="u"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a.wikipedia.org/wiki/%E3%83%95%E3%82%A1%E3%82%A4%E3%83%AB:Doomsday_Clock_graph.sv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16A5F434-6882-13C1-F922-5749D61660B2}"/>
              </a:ext>
            </a:extLst>
          </p:cNvPr>
          <p:cNvSpPr/>
          <p:nvPr/>
        </p:nvSpPr>
        <p:spPr>
          <a:xfrm>
            <a:off x="1527142" y="358219"/>
            <a:ext cx="10460793" cy="2271859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A08DDC0-D7F0-420D-B0A5-AC84BDAA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958" y="1175676"/>
            <a:ext cx="9918428" cy="684712"/>
          </a:xfrm>
        </p:spPr>
        <p:txBody>
          <a:bodyPr>
            <a:normAutofit/>
          </a:bodyPr>
          <a:lstStyle/>
          <a:p>
            <a:r>
              <a:rPr kumimoji="1" lang="en-US" altLang="ja-JP" sz="3200" b="1" dirty="0"/>
              <a:t>The Role of Scientists in Reducing Nuclear Threats </a:t>
            </a:r>
            <a:endParaRPr kumimoji="1" lang="ja-JP" altLang="en-US" sz="3200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FC0F2E-880E-89DB-61BB-1058BCC50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535" y="3328158"/>
            <a:ext cx="8915400" cy="3529842"/>
          </a:xfrm>
          <a:ln w="57150"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US" altLang="ja-JP" sz="2800" b="1" dirty="0"/>
              <a:t>Michiji Konuma          </a:t>
            </a:r>
            <a:r>
              <a:rPr lang="en-US" altLang="ja-JP" sz="2400" b="1" dirty="0"/>
              <a:t>mkonuma@keio.jp</a:t>
            </a:r>
          </a:p>
          <a:p>
            <a:r>
              <a:rPr lang="en-US" altLang="ja-JP" sz="2400" b="1" dirty="0"/>
              <a:t>Professor Emeritus, Keio University, Tokyo Japan</a:t>
            </a:r>
          </a:p>
          <a:p>
            <a:r>
              <a:rPr lang="en-US" altLang="ja-JP" sz="2400" b="1" dirty="0"/>
              <a:t>Former member, Pugwash Council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(1992 – 2002)</a:t>
            </a:r>
          </a:p>
          <a:p>
            <a:endParaRPr kumimoji="1" lang="en-US" altLang="ja-JP" sz="2400" b="1" dirty="0"/>
          </a:p>
          <a:p>
            <a:endParaRPr lang="en-US" altLang="ja-JP" sz="26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>
                <a:ea typeface="ＭＳ Ｐゴシック" panose="020B0600070205080204" pitchFamily="50" charset="-128"/>
              </a:rPr>
              <a:t>PL7, The 63</a:t>
            </a:r>
            <a:r>
              <a:rPr kumimoji="1" lang="en-US" altLang="ja-JP" sz="2400" b="1" baseline="30000" dirty="0">
                <a:ea typeface="ＭＳ Ｐゴシック" panose="020B0600070205080204" pitchFamily="50" charset="-128"/>
              </a:rPr>
              <a:t>rd</a:t>
            </a:r>
            <a:r>
              <a:rPr kumimoji="1" lang="en-US" altLang="ja-JP" sz="2400" b="1" dirty="0">
                <a:ea typeface="ＭＳ Ｐゴシック" panose="020B0600070205080204" pitchFamily="50" charset="-128"/>
              </a:rPr>
              <a:t> Pugwash Conference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Hiroshima, Japan     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2 November 2025</a:t>
            </a:r>
            <a:endParaRPr kumimoji="1" lang="ja-JP" altLang="en-US" sz="2400" b="1" dirty="0"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98B0F3-9F72-38B6-3BC4-07AFA3C1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1445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ACD2F7-76FF-2FA7-8ABF-66DDD228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6079"/>
          </a:xfrm>
        </p:spPr>
        <p:txBody>
          <a:bodyPr/>
          <a:lstStyle/>
          <a:p>
            <a:r>
              <a:rPr lang="en-US" altLang="ja-JP" b="1" dirty="0"/>
              <a:t>Contents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C4EFE6-D95B-51AF-042D-0CAF052C1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1472" y="1540189"/>
            <a:ext cx="9390528" cy="5051111"/>
          </a:xfrm>
        </p:spPr>
        <p:txBody>
          <a:bodyPr/>
          <a:lstStyle/>
          <a:p>
            <a:r>
              <a:rPr kumimoji="1" lang="en-US" altLang="ja-JP" sz="3200" b="1" dirty="0"/>
              <a:t>1 Brief self-introduction</a:t>
            </a:r>
          </a:p>
          <a:p>
            <a:r>
              <a:rPr lang="en-US" altLang="ja-JP" sz="3200" b="1" dirty="0"/>
              <a:t>2 Threats/nuclear threats</a:t>
            </a:r>
          </a:p>
          <a:p>
            <a:r>
              <a:rPr lang="en-US" altLang="ja-JP" sz="3200" b="1" dirty="0"/>
              <a:t>3 Role of nuclear weapons</a:t>
            </a:r>
          </a:p>
          <a:p>
            <a:r>
              <a:rPr lang="en-US" altLang="ja-JP" sz="3200" b="1" dirty="0"/>
              <a:t>4 nonparticipation to the Military research</a:t>
            </a:r>
          </a:p>
          <a:p>
            <a:r>
              <a:rPr lang="en-US" altLang="ja-JP" sz="3200" b="1" dirty="0"/>
              <a:t>5 Giving-up?/Despair?/Hope</a:t>
            </a:r>
          </a:p>
          <a:p>
            <a:r>
              <a:rPr lang="en-US" altLang="ja-JP" sz="3200" b="1" dirty="0"/>
              <a:t>6 To new </a:t>
            </a:r>
            <a:r>
              <a:rPr lang="en-US" altLang="ja-JP" sz="3200" b="1" dirty="0" err="1"/>
              <a:t>Pugwashites</a:t>
            </a:r>
            <a:endParaRPr lang="en-US" altLang="ja-JP" sz="3200" b="1" dirty="0"/>
          </a:p>
          <a:p>
            <a:r>
              <a:rPr lang="en-US" altLang="ja-JP" sz="3200" b="1" dirty="0"/>
              <a:t>7 Conclusion</a:t>
            </a:r>
          </a:p>
          <a:p>
            <a:endParaRPr lang="en-US" altLang="ja-JP" sz="2400" b="1" dirty="0"/>
          </a:p>
          <a:p>
            <a:endParaRPr kumimoji="1" lang="en-US" altLang="ja-JP" sz="2400" b="1" dirty="0"/>
          </a:p>
          <a:p>
            <a:endParaRPr kumimoji="1" lang="en-US" altLang="ja-JP" sz="2400" b="1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6BA9AD-14E5-F2D3-EB0B-D6197674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04044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3065AC-9A77-1921-D7C9-8B4DAD46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84" y="0"/>
            <a:ext cx="6516830" cy="787782"/>
          </a:xfrm>
        </p:spPr>
        <p:txBody>
          <a:bodyPr/>
          <a:lstStyle/>
          <a:p>
            <a:r>
              <a:rPr lang="en-US" altLang="ja-JP" b="1" dirty="0">
                <a:latin typeface="+mn-lt"/>
                <a:ea typeface="ＭＳ Ｐゴシック" panose="020B0600070205080204" pitchFamily="50" charset="-128"/>
              </a:rPr>
              <a:t>1 Brief self-introduction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060880-7DF9-AA94-EE48-672206F70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932" y="629920"/>
            <a:ext cx="10446068" cy="6146800"/>
          </a:xfrm>
        </p:spPr>
        <p:txBody>
          <a:bodyPr>
            <a:noAutofit/>
          </a:bodyPr>
          <a:lstStyle/>
          <a:p>
            <a:r>
              <a:rPr lang="en-US" altLang="ja-JP" sz="2400" b="1" dirty="0">
                <a:ea typeface="ＭＳ Ｐゴシック" panose="020B0600070205080204" pitchFamily="50" charset="-128"/>
              </a:rPr>
              <a:t>1931 born in Tokyo       theoretical physicist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1957 August  I followed Sin-</a:t>
            </a:r>
            <a:r>
              <a:rPr lang="en-US" altLang="ja-JP" sz="2400" b="1" dirty="0" err="1">
                <a:ea typeface="ＭＳ Ｐゴシック" panose="020B0600070205080204" pitchFamily="50" charset="-128"/>
              </a:rPr>
              <a:t>itiro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Tomonaga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to meet Joseph Rotblat in Tokyo and heard directly his report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on the 1</a:t>
            </a:r>
            <a:r>
              <a:rPr lang="en-US" altLang="ja-JP" sz="2400" b="1" baseline="30000" dirty="0">
                <a:ea typeface="ＭＳ Ｐゴシック" panose="020B0600070205080204" pitchFamily="50" charset="-128"/>
              </a:rPr>
              <a:t>st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Pugwash Conference.</a:t>
            </a:r>
          </a:p>
          <a:p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a founding member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of “Pugwash Japan” (then</a:t>
            </a:r>
            <a:r>
              <a:rPr lang="ja-JP" altLang="en-US" sz="2400" b="1" dirty="0">
                <a:ea typeface="ＭＳ Ｐゴシック" panose="020B0600070205080204" pitchFamily="50" charset="-128"/>
              </a:rPr>
              <a:t>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a</a:t>
            </a:r>
            <a:r>
              <a:rPr lang="ja-JP" altLang="en-US" sz="2400" b="1" dirty="0">
                <a:ea typeface="ＭＳ Ｐゴシック" panose="020B0600070205080204" pitchFamily="50" charset="-128"/>
              </a:rPr>
              <a:t>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graduate student).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The first task: discussions on the agenda of the 2</a:t>
            </a:r>
            <a:r>
              <a:rPr lang="en-US" altLang="ja-JP" sz="2400" b="1" baseline="30000" dirty="0">
                <a:ea typeface="ＭＳ Ｐゴシック" panose="020B0600070205080204" pitchFamily="50" charset="-128"/>
              </a:rPr>
              <a:t>nd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Conference.  We sent “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A statement of 21 Japanese physicists who support the Pugwash Conferences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” to the 2</a:t>
            </a:r>
            <a:r>
              <a:rPr lang="en-US" altLang="ja-JP" sz="2400" b="1" baseline="30000" dirty="0">
                <a:ea typeface="ＭＳ Ｐゴシック" panose="020B0600070205080204" pitchFamily="50" charset="-128"/>
              </a:rPr>
              <a:t>nd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Conference (Lac Beauport, Canada)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The second task: Tomonaga organized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weekly meetings to study the Minutes and Documents of the 2</a:t>
            </a:r>
            <a:r>
              <a:rPr lang="en-US" altLang="ja-JP" sz="2400" b="1" baseline="300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nd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 and 3</a:t>
            </a:r>
            <a:r>
              <a:rPr lang="en-US" altLang="ja-JP" sz="2400" b="1" baseline="300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rd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 Pugwash Conferences.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(311 pages and 295 pages)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I attended first the 14</a:t>
            </a:r>
            <a:r>
              <a:rPr lang="en-US" altLang="ja-JP" sz="2400" b="1" baseline="30000" dirty="0">
                <a:ea typeface="ＭＳ Ｐゴシック" panose="020B0600070205080204" pitchFamily="50" charset="-128"/>
              </a:rPr>
              <a:t>th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Pugwash Conference (Venice, Italy, 1965).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Pugwash Council member from 1992 to 2002</a:t>
            </a:r>
            <a:endParaRPr kumimoji="1" lang="ja-JP" altLang="en-US" sz="2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AE99EC-B010-629B-8A7A-798BA218F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3379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9526FC-52E4-C110-D5A7-68DB021E0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825" y="336176"/>
            <a:ext cx="4800599" cy="1797423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Asahigraph</a:t>
            </a:r>
            <a:r>
              <a:rPr lang="en-US" altLang="ja-JP" b="1" dirty="0"/>
              <a:t> </a:t>
            </a:r>
            <a:br>
              <a:rPr lang="en-US" altLang="ja-JP" b="1" dirty="0"/>
            </a:br>
            <a:r>
              <a:rPr lang="en-US" altLang="ja-JP" b="1" dirty="0">
                <a:solidFill>
                  <a:srgbClr val="FF0000"/>
                </a:solidFill>
              </a:rPr>
              <a:t>August 6, 1952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9451B7-4FED-E102-9EA6-E2100131A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4465"/>
            <a:ext cx="4161212" cy="528353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Weekly photographic magazine</a:t>
            </a:r>
          </a:p>
          <a:p>
            <a:endParaRPr kumimoji="1" lang="en-US" altLang="ja-JP" sz="2400" b="1" dirty="0"/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I was shocked at grievous photos of Hiroshima and Nagasaki. </a:t>
            </a:r>
          </a:p>
          <a:p>
            <a:endParaRPr kumimoji="1" lang="en-US" altLang="ja-JP" sz="2400" b="1" dirty="0"/>
          </a:p>
          <a:p>
            <a:r>
              <a:rPr kumimoji="1" lang="en-US" altLang="ja-JP" sz="2400" b="1" dirty="0"/>
              <a:t>P.1 killed and wounded guiltless people </a:t>
            </a:r>
          </a:p>
          <a:p>
            <a:pPr marL="0" indent="0">
              <a:buNone/>
            </a:pPr>
            <a:endParaRPr kumimoji="1" lang="en-US" altLang="ja-JP" sz="2400" b="1" dirty="0"/>
          </a:p>
          <a:p>
            <a:endParaRPr lang="en-US" altLang="ja-JP" sz="2400" b="1" dirty="0"/>
          </a:p>
          <a:p>
            <a:endParaRPr kumimoji="1" lang="en-US" altLang="ja-JP" sz="2400" b="1" dirty="0"/>
          </a:p>
          <a:p>
            <a:r>
              <a:rPr lang="en-US" altLang="ja-JP" sz="2400" b="1" dirty="0"/>
              <a:t>(Next slide) </a:t>
            </a:r>
          </a:p>
          <a:p>
            <a:r>
              <a:rPr kumimoji="1" lang="en-US" altLang="ja-JP" sz="2400" b="1" dirty="0"/>
              <a:t>Pp. 2-3 Hiroshima, </a:t>
            </a:r>
            <a:r>
              <a:rPr lang="en-US" altLang="ja-JP" sz="2400" b="1" dirty="0"/>
              <a:t>The first sacrifice city </a:t>
            </a:r>
            <a:endParaRPr kumimoji="1" lang="ja-JP" altLang="en-US" sz="2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B0AEDC-1014-E1C7-21B5-B0C82DB35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図 5" descr="本, テキスト, 写真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E08A3A0-435B-342F-6004-B40DB91A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2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5131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6C35C6A-8916-D61A-B007-0D70416B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図 3" descr="壁に貼られたポスター&#10;&#10;AI 生成コンテンツは誤りを含む可能性があります。">
            <a:extLst>
              <a:ext uri="{FF2B5EF4-FFF2-40B4-BE49-F238E27FC236}">
                <a16:creationId xmlns:a16="http://schemas.microsoft.com/office/drawing/2014/main" id="{1E8A8829-9921-CE7B-38C1-D7E33341D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785" y="0"/>
            <a:ext cx="10005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4165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12276-809B-33F8-C105-DF0FBAB4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67792"/>
            <a:ext cx="9599075" cy="1528887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The statement of 21 Japanese physicists </a:t>
            </a:r>
            <a:r>
              <a:rPr kumimoji="1" lang="en-US" altLang="ja-JP" b="1" dirty="0"/>
              <a:t>who support the Pugwash Conferences, April 3, 1958  </a:t>
            </a:r>
            <a:r>
              <a:rPr kumimoji="1" lang="en-US" altLang="ja-JP" sz="2700" b="1" dirty="0"/>
              <a:t>(I was the youngest.)</a:t>
            </a:r>
            <a:br>
              <a:rPr kumimoji="1" lang="en-US" altLang="ja-JP" b="1" dirty="0"/>
            </a:b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4C8312-C103-B27F-F0E6-6E9C6CE90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343" y="1796679"/>
            <a:ext cx="9938657" cy="5061321"/>
          </a:xfrm>
        </p:spPr>
        <p:txBody>
          <a:bodyPr>
            <a:normAutofit/>
          </a:bodyPr>
          <a:lstStyle/>
          <a:p>
            <a:r>
              <a:rPr kumimoji="1" lang="en-US" altLang="ja-JP" sz="2400" b="1" dirty="0"/>
              <a:t>This statement was sent by telegram from Hideki Yukawa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to Bertrand Russell c/o the 2</a:t>
            </a:r>
            <a:r>
              <a:rPr kumimoji="1" lang="en-US" altLang="ja-JP" sz="2400" b="1" baseline="30000" dirty="0">
                <a:solidFill>
                  <a:srgbClr val="FF0000"/>
                </a:solidFill>
              </a:rPr>
              <a:t>nd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 Pugwash Conference.</a:t>
            </a:r>
          </a:p>
          <a:p>
            <a:r>
              <a:rPr lang="en-US" altLang="ja-JP" sz="2400" b="1" dirty="0"/>
              <a:t>Joseph Rotblat introduced this statement at the 6</a:t>
            </a:r>
            <a:r>
              <a:rPr lang="en-US" altLang="ja-JP" sz="2400" b="1" baseline="30000" dirty="0"/>
              <a:t>th</a:t>
            </a:r>
            <a:r>
              <a:rPr lang="en-US" altLang="ja-JP" sz="2400" b="1" dirty="0"/>
              <a:t> meeting of the 2</a:t>
            </a:r>
            <a:r>
              <a:rPr lang="en-US" altLang="ja-JP" sz="2400" b="1" baseline="30000" dirty="0"/>
              <a:t>nd</a:t>
            </a:r>
            <a:r>
              <a:rPr lang="en-US" altLang="ja-JP" sz="2400" b="1" dirty="0"/>
              <a:t> Pugwash Conference. </a:t>
            </a:r>
          </a:p>
          <a:p>
            <a:r>
              <a:rPr kumimoji="1" lang="en-US" altLang="ja-JP" sz="2400" b="1" dirty="0"/>
              <a:t>1 prompt unconditional prohibition of nuclear weapon tests</a:t>
            </a:r>
          </a:p>
          <a:p>
            <a:r>
              <a:rPr lang="en-US" altLang="ja-JP" sz="2400" b="1" dirty="0"/>
              <a:t>2 </a:t>
            </a:r>
            <a:r>
              <a:rPr lang="en-US" altLang="ja-JP" sz="2400" b="1" dirty="0">
                <a:solidFill>
                  <a:srgbClr val="FF0000"/>
                </a:solidFill>
              </a:rPr>
              <a:t>We don’t participate any nuclear weapon research. </a:t>
            </a:r>
            <a:r>
              <a:rPr lang="en-US" altLang="ja-JP" sz="2400" b="1" dirty="0"/>
              <a:t>Support the Goettingen Statement.</a:t>
            </a:r>
          </a:p>
          <a:p>
            <a:r>
              <a:rPr kumimoji="1" lang="en-US" altLang="ja-JP" sz="2400" b="1" dirty="0"/>
              <a:t>3 Ba</a:t>
            </a:r>
            <a:r>
              <a:rPr lang="en-US" altLang="ja-JP" sz="2400" b="1" dirty="0"/>
              <a:t>lance of power accelerates armament race</a:t>
            </a:r>
          </a:p>
          <a:p>
            <a:r>
              <a:rPr kumimoji="1" lang="en-US" altLang="ja-JP" sz="2400" b="1" dirty="0"/>
              <a:t>4 scientific information should be open to public. </a:t>
            </a:r>
          </a:p>
          <a:p>
            <a:r>
              <a:rPr lang="en-US" altLang="ja-JP" sz="2400" b="1" dirty="0"/>
              <a:t>5 Intern</a:t>
            </a:r>
            <a:r>
              <a:rPr kumimoji="1" lang="en-US" altLang="ja-JP" sz="2400" b="1" dirty="0"/>
              <a:t>ational collabor</a:t>
            </a:r>
            <a:r>
              <a:rPr lang="en-US" altLang="ja-JP" sz="2400" b="1" dirty="0"/>
              <a:t>ation on radiation hazard and detection of nuclear explosion</a:t>
            </a:r>
            <a:r>
              <a:rPr lang="ja-JP" altLang="en-US" sz="2400" b="1" dirty="0"/>
              <a:t>・・・</a:t>
            </a:r>
            <a:r>
              <a:rPr lang="en-US" altLang="ja-JP" sz="2400" b="1" dirty="0"/>
              <a:t> </a:t>
            </a:r>
            <a:endParaRPr kumimoji="1" lang="en-US" altLang="ja-JP" sz="2400" b="1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2C1832-7303-C73C-0AD2-8E95E4EE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05067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4FC1EB-9F34-C61F-45C5-13B284E2F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8676" y="1903615"/>
            <a:ext cx="10313324" cy="4954385"/>
          </a:xfrm>
        </p:spPr>
        <p:txBody>
          <a:bodyPr>
            <a:noAutofit/>
          </a:bodyPr>
          <a:lstStyle/>
          <a:p>
            <a:r>
              <a:rPr lang="en-US" altLang="ja-JP" sz="2400" b="1" dirty="0">
                <a:ea typeface="ＭＳ Ｐゴシック" panose="020B0600070205080204" pitchFamily="50" charset="-128"/>
              </a:rPr>
              <a:t>WE THE PEOPLES OF THE UNITED NATIONS DETERMINED to save succeeding generations from the scourge of war, which twice in our lifetime has brought untold sorrow to mankind, 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AND FOR THESE ENDS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to practice tolerance and live together in peace with one another as good neighbors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, and to unite our strength to maintain international peace and security, and to ensure, by the acceptance of principles and the institution of methods, that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armed force shall not be used,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save in the common interest, 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3DE412-FDFF-25B1-A532-546D728F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タイトル 5">
            <a:extLst>
              <a:ext uri="{FF2B5EF4-FFF2-40B4-BE49-F238E27FC236}">
                <a16:creationId xmlns:a16="http://schemas.microsoft.com/office/drawing/2014/main" id="{20369AD4-B738-C620-0726-AA011C6E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47336"/>
            <a:ext cx="8911687" cy="1540147"/>
          </a:xfrm>
        </p:spPr>
        <p:txBody>
          <a:bodyPr>
            <a:normAutofit fontScale="90000"/>
          </a:bodyPr>
          <a:lstStyle/>
          <a:p>
            <a:r>
              <a:rPr lang="en-US" altLang="ja-JP" sz="3100" b="1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2 Threats/Nuclear threats</a:t>
            </a:r>
            <a:br>
              <a:rPr lang="en-US" altLang="ja-JP" b="1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</a:br>
            <a:br>
              <a:rPr lang="en-US" altLang="ja-JP" b="1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</a:br>
            <a:r>
              <a:rPr lang="en-US" altLang="ja-JP" b="1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  <a:t>CHARTER OF THE UNITED NATIONS</a:t>
            </a:r>
            <a:endParaRPr lang="ja-JP" altLang="en-US" b="1" dirty="0">
              <a:solidFill>
                <a:srgbClr val="FF0000"/>
              </a:solidFill>
              <a:latin typeface="+mn-lt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33928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A83553-23F2-1F3A-BBAB-F4E42B0B1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388" y="2711335"/>
            <a:ext cx="9514804" cy="4953000"/>
          </a:xfrm>
        </p:spPr>
        <p:txBody>
          <a:bodyPr/>
          <a:lstStyle/>
          <a:p>
            <a:r>
              <a:rPr lang="en-US" altLang="ja-JP" sz="2400" b="1" dirty="0">
                <a:ea typeface="ＭＳ Ｐゴシック" panose="020B0600070205080204" pitchFamily="50" charset="-128"/>
              </a:rPr>
              <a:t>Article 2   3. All Members shall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settle their international disputes by peaceful means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in such a manner that international peace and security, and justice, are not endangered.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4.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All Members shall refrain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in their international relations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from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</a:t>
            </a:r>
            <a:r>
              <a:rPr lang="en-US" altLang="ja-JP" sz="36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the threat or use of force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against the territorial integrity or political independence of any state, or in any other manner inconsistent with the Purposes of the United Nations.</a:t>
            </a:r>
            <a:endParaRPr lang="ja-JP" altLang="en-US" sz="2400" b="1" dirty="0">
              <a:ea typeface="ＭＳ Ｐゴシック" panose="020B0600070205080204" pitchFamily="50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254C00-CE60-06B9-E51D-EC3BA368D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1DC6C97-61BB-FF07-1306-366C9AE00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  <a:t>CHARTER OF THE UNITED NATIONS</a:t>
            </a:r>
            <a:br>
              <a:rPr lang="en-US" altLang="ja-JP" b="1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</a:br>
            <a:r>
              <a:rPr lang="en-US" altLang="ja-JP" b="1" dirty="0">
                <a:latin typeface="+mn-lt"/>
                <a:ea typeface="ＭＳ Ｐゴシック" panose="020B0600070205080204" pitchFamily="50" charset="-128"/>
              </a:rPr>
              <a:t>CHAPTER I PURPOSES AND PRINCIPLES</a:t>
            </a:r>
            <a:endParaRPr kumimoji="1" lang="ja-JP" altLang="en-US" b="1" dirty="0">
              <a:latin typeface="+mn-lt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01252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4A0227-4868-398C-D95A-3049085A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Constitution of Japan</a:t>
            </a:r>
            <a:endParaRPr kumimoji="1" lang="ja-JP" altLang="en-US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8E1FD7-22BD-FF93-F81B-9F7E41579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8033"/>
            <a:ext cx="9602788" cy="5509967"/>
          </a:xfrm>
        </p:spPr>
        <p:txBody>
          <a:bodyPr>
            <a:normAutofit/>
          </a:bodyPr>
          <a:lstStyle/>
          <a:p>
            <a:r>
              <a:rPr lang="en-US" altLang="ja-JP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Preamble.   </a:t>
            </a:r>
            <a:r>
              <a:rPr lang="ja-JP" altLang="en-US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・・・</a:t>
            </a:r>
            <a:r>
              <a:rPr lang="en-US" altLang="ja-JP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recognize that </a:t>
            </a:r>
            <a:r>
              <a:rPr lang="en-US" altLang="ja-JP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all peoples of the world have the right to live in peace, free from fear and want.</a:t>
            </a:r>
            <a:r>
              <a:rPr lang="ja-JP" altLang="en-US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・・・</a:t>
            </a:r>
            <a:endParaRPr lang="en-US" altLang="ja-JP" sz="32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Article 9.   Aspiring sincerely to an international peace based on justice and order, </a:t>
            </a:r>
            <a:r>
              <a:rPr lang="en-US" altLang="ja-JP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Japanese people </a:t>
            </a:r>
            <a:r>
              <a:rPr lang="en-US" altLang="ja-JP" sz="36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forever renounce war </a:t>
            </a:r>
            <a:r>
              <a:rPr lang="en-US" altLang="ja-JP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 a sovereign right of the nation </a:t>
            </a:r>
            <a:r>
              <a:rPr lang="en-US" altLang="ja-JP" sz="36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and the threat or use of force </a:t>
            </a:r>
            <a:r>
              <a:rPr lang="en-US" altLang="ja-JP" sz="32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 means of settling international disputes.</a:t>
            </a:r>
            <a:endParaRPr kumimoji="1" lang="ja-JP" altLang="en-US" sz="32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F9BE62-CFAF-7CD6-EF59-561D92C2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21885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57E28C-ECF9-E8B7-7861-1AA1032E0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845" y="0"/>
            <a:ext cx="8393767" cy="1534160"/>
          </a:xfrm>
        </p:spPr>
        <p:txBody>
          <a:bodyPr/>
          <a:lstStyle/>
          <a:p>
            <a:r>
              <a:rPr lang="en-US" altLang="ja-JP" b="1" dirty="0"/>
              <a:t>Bulletin of the Atomic Scientists</a:t>
            </a:r>
            <a:br>
              <a:rPr lang="en-US" altLang="ja-JP" b="1" dirty="0"/>
            </a:br>
            <a:r>
              <a:rPr lang="en-US" altLang="ja-JP" b="1" dirty="0">
                <a:solidFill>
                  <a:srgbClr val="FF0000"/>
                </a:solidFill>
              </a:rPr>
              <a:t>Doomsday Clock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90A06E-21DF-4B97-6DDA-E2B8EAF0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4857" y="1355271"/>
            <a:ext cx="9257121" cy="2436441"/>
          </a:xfrm>
        </p:spPr>
        <p:txBody>
          <a:bodyPr>
            <a:normAutofit fontScale="25000" lnSpcReduction="20000"/>
          </a:bodyPr>
          <a:lstStyle/>
          <a:p>
            <a:r>
              <a:rPr kumimoji="1" lang="en-US" altLang="ja-JP" sz="9600" b="1" dirty="0"/>
              <a:t>1947</a:t>
            </a:r>
            <a:r>
              <a:rPr kumimoji="1" lang="ja-JP" altLang="en-US" sz="9600" b="1" dirty="0"/>
              <a:t>～    </a:t>
            </a:r>
            <a:r>
              <a:rPr kumimoji="1" lang="en-US" altLang="ja-JP" sz="9600" b="1" dirty="0"/>
              <a:t>The start was 7 minutes to the midnight which corresponds to</a:t>
            </a:r>
            <a:r>
              <a:rPr lang="ja-JP" altLang="en-US" sz="9600" b="1" dirty="0"/>
              <a:t> </a:t>
            </a:r>
            <a:r>
              <a:rPr kumimoji="1" lang="en-US" altLang="ja-JP" sz="9600" b="1" dirty="0">
                <a:solidFill>
                  <a:srgbClr val="FF0000"/>
                </a:solidFill>
              </a:rPr>
              <a:t>the nuclear apocalypse of the earth. </a:t>
            </a:r>
          </a:p>
          <a:p>
            <a:r>
              <a:rPr kumimoji="1" lang="en-US" altLang="ja-JP" sz="9600" b="1" dirty="0"/>
              <a:t>The clock shifts forward for increasing nuclear danger, and backward for decreasing.</a:t>
            </a:r>
          </a:p>
          <a:p>
            <a:r>
              <a:rPr kumimoji="1" lang="en-US" altLang="ja-JP" sz="9600" b="1" dirty="0"/>
              <a:t>Forward shifts 18 times and </a:t>
            </a:r>
            <a:r>
              <a:rPr kumimoji="1" lang="en-US" altLang="ja-JP" sz="9600" b="1" dirty="0">
                <a:solidFill>
                  <a:srgbClr val="FF0000"/>
                </a:solidFill>
              </a:rPr>
              <a:t>backward shifts 8 times</a:t>
            </a:r>
            <a:r>
              <a:rPr kumimoji="1" lang="en-US" altLang="ja-JP" sz="9600" b="1" dirty="0"/>
              <a:t>. </a:t>
            </a:r>
          </a:p>
          <a:p>
            <a:r>
              <a:rPr kumimoji="1" lang="en-US" altLang="ja-JP" sz="9600" b="1" dirty="0">
                <a:solidFill>
                  <a:srgbClr val="FF0000"/>
                </a:solidFill>
              </a:rPr>
              <a:t>2025</a:t>
            </a:r>
            <a:r>
              <a:rPr kumimoji="1" lang="en-US" altLang="ja-JP" sz="9600" b="1" dirty="0"/>
              <a:t>  90 s </a:t>
            </a:r>
            <a:r>
              <a:rPr kumimoji="1" lang="ja-JP" altLang="en-US" sz="9600" b="1" dirty="0"/>
              <a:t>⇒ </a:t>
            </a:r>
            <a:r>
              <a:rPr kumimoji="1" lang="en-US" altLang="ja-JP" sz="9600" b="1" dirty="0"/>
              <a:t>89 s </a:t>
            </a:r>
            <a:r>
              <a:rPr kumimoji="1" lang="en-US" altLang="ja-JP" sz="9600" b="1" dirty="0">
                <a:solidFill>
                  <a:srgbClr val="FF0000"/>
                </a:solidFill>
              </a:rPr>
              <a:t>the shortest to the midnight</a:t>
            </a:r>
            <a:r>
              <a:rPr kumimoji="1" lang="en-US" altLang="ja-JP" sz="9600" b="1" dirty="0"/>
              <a:t>.</a:t>
            </a:r>
          </a:p>
          <a:p>
            <a:pPr marL="0" indent="0">
              <a:buNone/>
            </a:pPr>
            <a:r>
              <a:rPr kumimoji="1" lang="ja-JP" altLang="en-US" sz="2400" b="1" dirty="0"/>
              <a:t>　　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kumimoji="1" lang="ja-JP" altLang="en-US" sz="2400" b="1" dirty="0"/>
              <a:t>　　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B5BD6E-C6C9-BE79-E59C-E4816FA1C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3" descr="世界終末時計の推移">
            <a:hlinkClick r:id="rId2" tooltip="世界終末時計の推移"/>
            <a:extLst>
              <a:ext uri="{FF2B5EF4-FFF2-40B4-BE49-F238E27FC236}">
                <a16:creationId xmlns:a16="http://schemas.microsoft.com/office/drawing/2014/main" id="{DE69DDF0-F66F-61EB-5FFE-701D12FEA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91712"/>
            <a:ext cx="12024660" cy="306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AD080A9-DF93-3B18-8172-4B9F474DD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5" y="850973"/>
            <a:ext cx="3119628" cy="311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28537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7B4E95-22AA-863D-E02F-50E14135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45" y="-42886"/>
            <a:ext cx="9527955" cy="830668"/>
          </a:xfrm>
        </p:spPr>
        <p:txBody>
          <a:bodyPr/>
          <a:lstStyle/>
          <a:p>
            <a:r>
              <a:rPr kumimoji="1" lang="en-US" altLang="ja-JP" b="1" dirty="0">
                <a:latin typeface="+mn-lt"/>
              </a:rPr>
              <a:t>8 times of reducing nuclear threats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6730A0-ADAC-2F5F-42B2-933560549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530" y="589146"/>
            <a:ext cx="11246181" cy="6268854"/>
          </a:xfrm>
        </p:spPr>
        <p:txBody>
          <a:bodyPr>
            <a:normAutofit/>
          </a:bodyPr>
          <a:lstStyle/>
          <a:p>
            <a:r>
              <a:rPr kumimoji="1" lang="en-US" altLang="ja-JP" sz="2400" b="1" dirty="0"/>
              <a:t>1960 International Geographic Year (IGY); Pugwash Conf. </a:t>
            </a:r>
          </a:p>
          <a:p>
            <a:r>
              <a:rPr lang="en-US" altLang="ja-JP" sz="2400" b="1" dirty="0"/>
              <a:t>1963 Partial Test Ban Treaty (PTBT); Cuban Missile Crisis</a:t>
            </a:r>
          </a:p>
          <a:p>
            <a:r>
              <a:rPr kumimoji="1" lang="en-US" altLang="ja-JP" sz="2400" b="1" dirty="0"/>
              <a:t>1969 Treaty on the Non-Proliferation of Nuclear Weapons</a:t>
            </a:r>
            <a:r>
              <a:rPr lang="en-US" altLang="ja-JP" sz="2400" b="1" dirty="0"/>
              <a:t> (NPT)</a:t>
            </a:r>
            <a:br>
              <a:rPr lang="en-US" altLang="ja-JP" sz="2400" b="1" dirty="0"/>
            </a:br>
            <a:r>
              <a:rPr lang="en-US" altLang="ja-JP" sz="2400" b="1" dirty="0"/>
              <a:t>1972 Strategic Arms Limitation Treaty (SALT); Anti-Ballistic Missile Treaty (ABM)</a:t>
            </a:r>
          </a:p>
          <a:p>
            <a:r>
              <a:rPr kumimoji="1" lang="en-US" altLang="ja-JP" sz="2400" b="1" dirty="0"/>
              <a:t>1988 Intermediate-Range Nuclear Forces Treaty (INF)</a:t>
            </a:r>
          </a:p>
          <a:p>
            <a:r>
              <a:rPr lang="en-US" altLang="ja-JP" sz="2400" b="1" dirty="0"/>
              <a:t>1990 Fall Berlin Wall; End of the Cold War</a:t>
            </a:r>
          </a:p>
          <a:p>
            <a:r>
              <a:rPr kumimoji="1" lang="en-US" altLang="ja-JP" sz="2400" b="1" dirty="0"/>
              <a:t>1991 Strategic </a:t>
            </a:r>
            <a:r>
              <a:rPr lang="en-US" altLang="ja-JP" sz="2400" b="1" dirty="0"/>
              <a:t>of the </a:t>
            </a:r>
            <a:r>
              <a:rPr kumimoji="1" lang="en-US" altLang="ja-JP" sz="2400" b="1" dirty="0"/>
              <a:t>Arms Reduction Treaty (SALT) </a:t>
            </a:r>
          </a:p>
          <a:p>
            <a:r>
              <a:rPr lang="en-US" altLang="ja-JP" sz="2400" b="1" dirty="0"/>
              <a:t>2010 UN Climate Chage Conference in Copenhagen</a:t>
            </a:r>
          </a:p>
          <a:p>
            <a:r>
              <a:rPr lang="en-US" altLang="ja-JP" sz="2400" b="1" dirty="0">
                <a:solidFill>
                  <a:srgbClr val="FF0000"/>
                </a:solidFill>
              </a:rPr>
              <a:t>2018 Treaty on the Prohibition of Nuclear Weapons (TPNW); misuse of information technology; misuse of social media (2 ½ minutes </a:t>
            </a:r>
            <a:r>
              <a:rPr lang="ja-JP" altLang="en-US" sz="2400" b="1" dirty="0">
                <a:solidFill>
                  <a:srgbClr val="FF0000"/>
                </a:solidFill>
              </a:rPr>
              <a:t>⇒ </a:t>
            </a:r>
            <a:r>
              <a:rPr lang="en-US" altLang="ja-JP" sz="2400" b="1" dirty="0">
                <a:solidFill>
                  <a:srgbClr val="FF0000"/>
                </a:solidFill>
              </a:rPr>
              <a:t>2 minutes)</a:t>
            </a:r>
          </a:p>
          <a:p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31C124-00FE-1510-4367-6AB3CEAC8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3969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37B65A-D2CC-6B36-5CE9-F729784C9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482" y="22393"/>
            <a:ext cx="8911687" cy="1280890"/>
          </a:xfrm>
        </p:spPr>
        <p:txBody>
          <a:bodyPr/>
          <a:lstStyle/>
          <a:p>
            <a:r>
              <a:rPr kumimoji="1" lang="en-US" altLang="ja-JP" b="1" dirty="0">
                <a:latin typeface="+mn-lt"/>
                <a:ea typeface="ＭＳ Ｐゴシック" panose="020B0600070205080204" pitchFamily="50" charset="-128"/>
              </a:rPr>
              <a:t>The present anxious world</a:t>
            </a:r>
            <a:endParaRPr kumimoji="1" lang="ja-JP" altLang="en-US" b="1" dirty="0">
              <a:latin typeface="+mn-lt"/>
              <a:ea typeface="ＭＳ Ｐゴシック" panose="020B060007020508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07D246-775A-5F45-C17F-2B4FFAFA8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751" y="914401"/>
            <a:ext cx="9713249" cy="6238568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ea typeface="ＭＳ Ｐゴシック" panose="020B0600070205080204" pitchFamily="50" charset="-128"/>
              </a:rPr>
              <a:t>Intensive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modernization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 of the nuclear weapon systems</a:t>
            </a:r>
          </a:p>
          <a:p>
            <a:r>
              <a:rPr kumimoji="1" lang="en-US" altLang="ja-JP" sz="2400" b="1" dirty="0">
                <a:ea typeface="ＭＳ Ｐゴシック" panose="020B0600070205080204" pitchFamily="50" charset="-128"/>
              </a:rPr>
              <a:t>Nuclear </a:t>
            </a:r>
            <a:r>
              <a:rPr kumimoji="1"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threat / deployment </a:t>
            </a:r>
            <a:r>
              <a:rPr kumimoji="1" lang="en-US" altLang="ja-JP" sz="2400" b="1" dirty="0">
                <a:ea typeface="ＭＳ Ｐゴシック" panose="020B0600070205080204" pitchFamily="50" charset="-128"/>
              </a:rPr>
              <a:t>of nuclear weapons in east Europe</a:t>
            </a:r>
          </a:p>
          <a:p>
            <a:r>
              <a:rPr lang="en-US" altLang="ja-JP" sz="2400" b="1" dirty="0">
                <a:solidFill>
                  <a:schemeClr val="tx1"/>
                </a:solidFill>
                <a:ea typeface="ＭＳ Ｐゴシック" panose="020B0600070205080204" pitchFamily="50" charset="-128"/>
              </a:rPr>
              <a:t>Maintenance of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the world order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not by rational but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by power</a:t>
            </a:r>
          </a:p>
          <a:p>
            <a:r>
              <a:rPr kumimoji="1"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Invasion of </a:t>
            </a:r>
            <a:r>
              <a:rPr kumimoji="1" lang="en-US" altLang="ja-JP" sz="2400" b="1" dirty="0" err="1">
                <a:solidFill>
                  <a:srgbClr val="FF0000"/>
                </a:solidFill>
                <a:ea typeface="ＭＳ Ｐゴシック" panose="020B0600070205080204" pitchFamily="50" charset="-128"/>
              </a:rPr>
              <a:t>Ukraina</a:t>
            </a:r>
            <a:endParaRPr kumimoji="1" lang="en-US" altLang="ja-JP" sz="2400" b="1" dirty="0">
              <a:solidFill>
                <a:srgbClr val="FF0000"/>
              </a:solidFill>
              <a:ea typeface="ＭＳ Ｐゴシック" panose="020B0600070205080204" pitchFamily="50" charset="-128"/>
            </a:endParaRPr>
          </a:p>
          <a:p>
            <a:r>
              <a:rPr kumimoji="1"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Slauter/Massacre/Genocide at Gaza</a:t>
            </a:r>
          </a:p>
          <a:p>
            <a:r>
              <a:rPr kumimoji="1"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Abuse of veto </a:t>
            </a:r>
            <a:r>
              <a:rPr kumimoji="1" lang="en-US" altLang="ja-JP" sz="2400" b="1" dirty="0">
                <a:ea typeface="ＭＳ Ｐゴシック" panose="020B0600070205080204" pitchFamily="50" charset="-128"/>
              </a:rPr>
              <a:t>powers at the Security Council, UN</a:t>
            </a:r>
          </a:p>
          <a:p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South Korea to build Nuclear Submarines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in U.S. (To rise tensions and to trigger military build-up in Asia)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President Donald </a:t>
            </a:r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Trump: Nuclear weapon test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(his deal ? or super modernization?)</a:t>
            </a:r>
          </a:p>
          <a:p>
            <a:r>
              <a:rPr lang="ja-JP" altLang="en-US" sz="2400" b="1" dirty="0">
                <a:ea typeface="ＭＳ Ｐゴシック" panose="020B0600070205080204" pitchFamily="50" charset="-128"/>
              </a:rPr>
              <a:t>・・・</a:t>
            </a:r>
            <a:endParaRPr kumimoji="1" lang="en-US" altLang="ja-JP" sz="2400" b="1" dirty="0">
              <a:ea typeface="ＭＳ Ｐゴシック" panose="020B0600070205080204" pitchFamily="50" charset="-128"/>
            </a:endParaRPr>
          </a:p>
          <a:p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881677-713C-4C78-7D64-356EDB16F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75072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646D33-6763-AAFF-4ED0-1EE3CFBA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905000"/>
          </a:xfrm>
        </p:spPr>
        <p:txBody>
          <a:bodyPr/>
          <a:lstStyle/>
          <a:p>
            <a:r>
              <a:rPr kumimoji="1" lang="en-US" altLang="ja-JP" b="1" dirty="0"/>
              <a:t>3</a:t>
            </a:r>
            <a:r>
              <a:rPr kumimoji="1" lang="ja-JP" altLang="en-US" b="1" dirty="0"/>
              <a:t>　</a:t>
            </a:r>
            <a:r>
              <a:rPr kumimoji="1" lang="en-US" altLang="ja-JP" b="1" dirty="0"/>
              <a:t>Role of Nuclear Weapons</a:t>
            </a:r>
            <a:r>
              <a:rPr kumimoji="1" lang="ja-JP" altLang="en-US" b="1" dirty="0"/>
              <a:t>  </a:t>
            </a:r>
            <a:r>
              <a:rPr lang="en-US" altLang="ja-JP" b="1" dirty="0"/>
              <a:t>(NWs) </a:t>
            </a:r>
            <a:br>
              <a:rPr kumimoji="1" lang="en-US" altLang="ja-JP" b="1" dirty="0"/>
            </a:br>
            <a:r>
              <a:rPr kumimoji="1" lang="en-US" altLang="ja-JP" b="1" dirty="0">
                <a:solidFill>
                  <a:srgbClr val="FF0000"/>
                </a:solidFill>
              </a:rPr>
              <a:t>NWs are real arm.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30DE7F9-04E7-037A-6CCD-AD989050C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579" y="1152907"/>
            <a:ext cx="10880421" cy="5705094"/>
          </a:xfrm>
        </p:spPr>
        <p:txBody>
          <a:bodyPr>
            <a:normAutofit/>
          </a:bodyPr>
          <a:lstStyle/>
          <a:p>
            <a:r>
              <a:rPr lang="en-US" altLang="ja-JP" sz="2400" b="1" dirty="0"/>
              <a:t>NWs are mass destructive weapons which are against humanity.</a:t>
            </a:r>
          </a:p>
          <a:p>
            <a:r>
              <a:rPr kumimoji="1" lang="en-US" altLang="ja-JP" sz="2400" b="1" dirty="0"/>
              <a:t>Politicians in nations having NWs or depending on  the extended nuclear deterrence seem to believe that the NWs  have magic powers and bring peace and security, i.e. a powerful talisman.</a:t>
            </a:r>
          </a:p>
          <a:p>
            <a:r>
              <a:rPr lang="en-US" altLang="ja-JP" sz="2400" b="1" dirty="0">
                <a:solidFill>
                  <a:srgbClr val="FF0000"/>
                </a:solidFill>
              </a:rPr>
              <a:t>If they claim a policy that they will never use NWs, this statement is not regarded as the truth or the power of NWs is immediately lost. </a:t>
            </a:r>
            <a:r>
              <a:rPr lang="ja-JP" altLang="en-US" sz="2400" b="1" dirty="0">
                <a:solidFill>
                  <a:srgbClr val="FF0000"/>
                </a:solidFill>
              </a:rPr>
              <a:t>⇒</a:t>
            </a:r>
            <a:r>
              <a:rPr lang="en-US" altLang="ja-JP" sz="2400" b="1" dirty="0">
                <a:solidFill>
                  <a:srgbClr val="FF0000"/>
                </a:solidFill>
              </a:rPr>
              <a:t> NWs</a:t>
            </a:r>
            <a:r>
              <a:rPr lang="ja-JP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ja-JP" sz="2400" b="1" dirty="0">
                <a:solidFill>
                  <a:srgbClr val="FF0000"/>
                </a:solidFill>
              </a:rPr>
              <a:t>are real arm sometime to be used if they want </a:t>
            </a:r>
            <a:r>
              <a:rPr lang="en-US" altLang="ja-JP" sz="2400" b="1" dirty="0"/>
              <a:t>Once NWs are used, attackers must prepare for receiving counterattack.</a:t>
            </a:r>
            <a:r>
              <a:rPr lang="en-US" altLang="ja-JP" sz="2400" b="1" dirty="0">
                <a:solidFill>
                  <a:srgbClr val="FF0000"/>
                </a:solidFill>
              </a:rPr>
              <a:t> Some other nations wish to follow.</a:t>
            </a:r>
            <a:endParaRPr lang="en-US" altLang="ja-JP" sz="2400" b="1" dirty="0"/>
          </a:p>
          <a:p>
            <a:r>
              <a:rPr lang="en-US" altLang="ja-JP" sz="2400" b="1" dirty="0"/>
              <a:t>There is no safe place on earth in the missile era. </a:t>
            </a:r>
          </a:p>
          <a:p>
            <a:r>
              <a:rPr lang="en-US" altLang="ja-JP" sz="2400" b="1" dirty="0"/>
              <a:t>The nuclear explosion contaminates all over the world. </a:t>
            </a:r>
          </a:p>
          <a:p>
            <a:r>
              <a:rPr lang="en-US" altLang="ja-JP" sz="2400" b="1" dirty="0">
                <a:solidFill>
                  <a:srgbClr val="FF0000"/>
                </a:solidFill>
              </a:rPr>
              <a:t>NWs should and will be prohibited. War too should and will be banned.</a:t>
            </a:r>
          </a:p>
          <a:p>
            <a:pPr marL="0" indent="0">
              <a:buNone/>
            </a:pPr>
            <a:r>
              <a:rPr lang="en-US" altLang="ja-JP" sz="2400" b="1" dirty="0">
                <a:solidFill>
                  <a:srgbClr val="FF0000"/>
                </a:solidFill>
              </a:rPr>
              <a:t>  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423DE8-D80E-6886-6983-77CB76966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6878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2C84CA-9B46-D68C-7114-239F2442A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386" y="611190"/>
            <a:ext cx="8078123" cy="718307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4 Nonparticipation to Military Research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BE2F90-1299-53A1-6CF5-08680D4EA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213" y="1659834"/>
            <a:ext cx="9202399" cy="5198165"/>
          </a:xfrm>
        </p:spPr>
        <p:txBody>
          <a:bodyPr>
            <a:normAutofit/>
          </a:bodyPr>
          <a:lstStyle/>
          <a:p>
            <a:r>
              <a:rPr kumimoji="1" lang="en-US" altLang="ja-JP" sz="2600" b="1" dirty="0"/>
              <a:t>1979~1991 Our President </a:t>
            </a:r>
            <a:r>
              <a:rPr kumimoji="1" lang="en-US" altLang="ja-JP" sz="2600" b="1" dirty="0">
                <a:solidFill>
                  <a:srgbClr val="FF0000"/>
                </a:solidFill>
              </a:rPr>
              <a:t>Hussain Al-</a:t>
            </a:r>
            <a:r>
              <a:rPr kumimoji="1" lang="en-US" altLang="ja-JP" sz="2600" b="1" dirty="0" err="1">
                <a:solidFill>
                  <a:srgbClr val="FF0000"/>
                </a:solidFill>
              </a:rPr>
              <a:t>Shahristani</a:t>
            </a:r>
            <a:r>
              <a:rPr kumimoji="1" lang="en-US" altLang="ja-JP" sz="2600" b="1" dirty="0">
                <a:solidFill>
                  <a:srgbClr val="FF0000"/>
                </a:solidFill>
              </a:rPr>
              <a:t> </a:t>
            </a:r>
            <a:r>
              <a:rPr kumimoji="1" lang="en-US" altLang="ja-JP" sz="2600" b="1" dirty="0"/>
              <a:t>endured 11 years of imprisonment and torture under the regime of Saddam Hussein for refusing to cooperate in the development of NWs.</a:t>
            </a:r>
          </a:p>
          <a:p>
            <a:r>
              <a:rPr kumimoji="1" lang="en-US" altLang="ja-JP" sz="2600" b="1" dirty="0"/>
              <a:t>1957 In Germany Konrad </a:t>
            </a:r>
            <a:r>
              <a:rPr kumimoji="1" lang="en-US" altLang="ja-JP" sz="2600" b="1" dirty="0" err="1"/>
              <a:t>Adenuer</a:t>
            </a:r>
            <a:r>
              <a:rPr kumimoji="1" lang="en-US" altLang="ja-JP" sz="2600" b="1" dirty="0"/>
              <a:t> regime planed a nuclear weapon program.  On April 12 </a:t>
            </a:r>
            <a:r>
              <a:rPr kumimoji="1" lang="en-US" altLang="ja-JP" sz="2600" b="1" dirty="0">
                <a:solidFill>
                  <a:srgbClr val="FF0000"/>
                </a:solidFill>
              </a:rPr>
              <a:t>the Goettingen Declaration </a:t>
            </a:r>
            <a:r>
              <a:rPr kumimoji="1" lang="en-US" altLang="ja-JP" sz="2600" b="1" dirty="0"/>
              <a:t>was issued by 18 scientists saying not to participate the program.  On April 17 Prime minister Adenauer met representative of these scientists and stopped the pla</a:t>
            </a:r>
            <a:r>
              <a:rPr lang="en-US" altLang="ja-JP" sz="2600" b="1" dirty="0"/>
              <a:t>n. On April 25 at the General Assembly of Science Council of Japan, a Japanese translation of this Declaration was distributed.  </a:t>
            </a:r>
            <a:r>
              <a:rPr kumimoji="1" lang="en-US" altLang="ja-JP" sz="2600" b="1" dirty="0"/>
              <a:t>    </a:t>
            </a:r>
          </a:p>
          <a:p>
            <a:endParaRPr kumimoji="1" lang="en-US" altLang="ja-JP" sz="2400" b="1" dirty="0"/>
          </a:p>
          <a:p>
            <a:endParaRPr kumimoji="1" lang="ja-JP" altLang="en-US" sz="2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E2E2FE-E000-1E13-EFD7-BA556EF71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3249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01118F-D048-9062-76C8-90BCFF9A1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20532"/>
            <a:ext cx="8911687" cy="729727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Science Council of Japan (JSC/SCJ)</a:t>
            </a:r>
            <a:br>
              <a:rPr kumimoji="1" lang="en-US" altLang="ja-JP" b="1" dirty="0"/>
            </a:b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B59B62-1DEA-8162-6E43-B5C9713C4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950260"/>
            <a:ext cx="8915400" cy="5907740"/>
          </a:xfrm>
        </p:spPr>
        <p:txBody>
          <a:bodyPr>
            <a:normAutofit lnSpcReduction="10000"/>
          </a:bodyPr>
          <a:lstStyle/>
          <a:p>
            <a:r>
              <a:rPr kumimoji="1" lang="en-US" altLang="ja-JP" sz="2400" b="1" dirty="0"/>
              <a:t>A governmental organization / representative of scientists   independent </a:t>
            </a:r>
            <a:r>
              <a:rPr kumimoji="1" lang="en-US" altLang="ja-JP" sz="2400" b="1" dirty="0" err="1"/>
              <a:t>sratus</a:t>
            </a:r>
            <a:r>
              <a:rPr kumimoji="1" lang="en-US" altLang="ja-JP" sz="2400" b="1" dirty="0"/>
              <a:t> from the Government </a:t>
            </a:r>
          </a:p>
          <a:p>
            <a:r>
              <a:rPr kumimoji="1" lang="en-US" altLang="ja-JP" sz="2400" b="1" dirty="0"/>
              <a:t>1949 inauguration on deep reconsideration of the a</a:t>
            </a:r>
            <a:r>
              <a:rPr lang="en-US" altLang="ja-JP" sz="2400" b="1" dirty="0"/>
              <a:t>ttitude of our scientists in the past</a:t>
            </a:r>
            <a:endParaRPr kumimoji="1" lang="en-US" altLang="ja-JP" sz="2400" b="1" dirty="0"/>
          </a:p>
          <a:p>
            <a:r>
              <a:rPr lang="en-US" altLang="ja-JP" sz="2400" b="1" dirty="0"/>
              <a:t>1950 statement: </a:t>
            </a:r>
            <a:r>
              <a:rPr lang="en-US" altLang="ja-JP" sz="2400" b="1" dirty="0">
                <a:solidFill>
                  <a:srgbClr val="FF0000"/>
                </a:solidFill>
              </a:rPr>
              <a:t>to abstain from any cooperation with research work geared to war </a:t>
            </a:r>
          </a:p>
          <a:p>
            <a:r>
              <a:rPr kumimoji="1" lang="en-US" altLang="ja-JP" sz="2400" b="1" dirty="0"/>
              <a:t>1967 statement: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not to participate military research </a:t>
            </a:r>
          </a:p>
          <a:p>
            <a:r>
              <a:rPr lang="en-US" altLang="ja-JP" sz="2400" b="1" dirty="0"/>
              <a:t>2017 statement The new large fund of Defense Equipment Agency should be carefully dealt.</a:t>
            </a:r>
          </a:p>
          <a:p>
            <a:r>
              <a:rPr lang="en-US" altLang="ja-JP" sz="2400" b="1" dirty="0"/>
              <a:t>Conflict between militarized government and industry</a:t>
            </a:r>
            <a:r>
              <a:rPr lang="ja-JP" altLang="en-US" sz="2400" b="1" dirty="0"/>
              <a:t> </a:t>
            </a:r>
            <a:r>
              <a:rPr lang="en-US" altLang="ja-JP" sz="2400" b="1" dirty="0"/>
              <a:t>versus SCJ </a:t>
            </a:r>
          </a:p>
          <a:p>
            <a:r>
              <a:rPr lang="en-US" altLang="ja-JP" sz="2400" b="1" dirty="0"/>
              <a:t>2026 October: Repeal of the present SCJ and conversion into the new SCJ as a corporation under severe control by the Government 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067509-49B8-82B6-1A8C-2D65EB0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0483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74E47A-27EA-1D97-404D-35631D1E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98797"/>
            <a:ext cx="8911687" cy="777970"/>
          </a:xfrm>
        </p:spPr>
        <p:txBody>
          <a:bodyPr/>
          <a:lstStyle/>
          <a:p>
            <a:r>
              <a:rPr lang="en-US" altLang="ja-JP" b="1" dirty="0">
                <a:latin typeface="+mn-lt"/>
                <a:ea typeface="ＭＳ Ｐゴシック" panose="020B0600070205080204" pitchFamily="50" charset="-128"/>
              </a:rPr>
              <a:t>5 Giving-up ?</a:t>
            </a:r>
            <a:r>
              <a:rPr kumimoji="1" lang="en-US" altLang="ja-JP" b="1" dirty="0">
                <a:latin typeface="+mn-lt"/>
                <a:ea typeface="ＭＳ Ｐゴシック" panose="020B0600070205080204" pitchFamily="50" charset="-128"/>
              </a:rPr>
              <a:t>/Despair ?/</a:t>
            </a:r>
            <a:r>
              <a:rPr lang="en-US" altLang="ja-JP" b="1" dirty="0">
                <a:latin typeface="+mn-lt"/>
                <a:ea typeface="ＭＳ Ｐゴシック" panose="020B0600070205080204" pitchFamily="50" charset="-128"/>
              </a:rPr>
              <a:t>Hope</a:t>
            </a:r>
            <a:endParaRPr kumimoji="1" lang="ja-JP" altLang="en-US" b="1" dirty="0">
              <a:latin typeface="+mn-lt"/>
              <a:ea typeface="ＭＳ Ｐゴシック" panose="020B060007020508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86AEDA-7693-26A5-7BCC-0D76CAC34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2772"/>
            <a:ext cx="9602788" cy="5565228"/>
          </a:xfrm>
        </p:spPr>
        <p:txBody>
          <a:bodyPr>
            <a:normAutofit/>
          </a:bodyPr>
          <a:lstStyle/>
          <a:p>
            <a:r>
              <a:rPr kumimoji="1" lang="en-US" altLang="ja-JP" sz="2400" b="1" dirty="0">
                <a:ea typeface="ＭＳ Ｐゴシック" panose="020B0600070205080204" pitchFamily="50" charset="-128"/>
              </a:rPr>
              <a:t>Any change, reform and revolution started from minority in the history. </a:t>
            </a: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The world has repeatedly changed forward</a:t>
            </a:r>
            <a:r>
              <a:rPr lang="ja-JP" altLang="en-US" sz="2400" b="1" dirty="0">
                <a:ea typeface="ＭＳ Ｐゴシック" panose="020B0600070205080204" pitchFamily="50" charset="-128"/>
              </a:rPr>
              <a:t>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or</a:t>
            </a:r>
            <a:r>
              <a:rPr lang="ja-JP" altLang="en-US" sz="2400" b="1" dirty="0">
                <a:ea typeface="ＭＳ Ｐゴシック" panose="020B0600070205080204" pitchFamily="50" charset="-128"/>
              </a:rPr>
              <a:t> </a:t>
            </a:r>
            <a:r>
              <a:rPr lang="en-US" altLang="ja-JP" sz="2400" b="1" dirty="0">
                <a:ea typeface="ＭＳ Ｐゴシック" panose="020B0600070205080204" pitchFamily="50" charset="-128"/>
              </a:rPr>
              <a:t>backward.  </a:t>
            </a:r>
            <a:endParaRPr lang="ja-JP" altLang="en-US" sz="2400" b="1" dirty="0">
              <a:ea typeface="ＭＳ Ｐゴシック" panose="020B0600070205080204" pitchFamily="50" charset="-128"/>
            </a:endParaRPr>
          </a:p>
          <a:p>
            <a:r>
              <a:rPr lang="en-US" altLang="ja-JP" sz="2400" b="1" dirty="0">
                <a:ea typeface="ＭＳ Ｐゴシック" panose="020B0600070205080204" pitchFamily="50" charset="-128"/>
              </a:rPr>
              <a:t>Nuclear weapons and other mass destructive weapons and the war itself are clearly against humanity.</a:t>
            </a:r>
          </a:p>
          <a:p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We must abolish NWs and war.</a:t>
            </a:r>
          </a:p>
          <a:p>
            <a:r>
              <a:rPr kumimoji="1"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If we feel tired or powerless that is the end.</a:t>
            </a:r>
          </a:p>
          <a:p>
            <a:r>
              <a:rPr lang="en-US" altLang="ja-JP" sz="2400" b="1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Keeping our solidarity among different generation we shall overcome difficulties. </a:t>
            </a:r>
            <a:endParaRPr kumimoji="1" lang="en-US" altLang="ja-JP" sz="2400" b="1" dirty="0">
              <a:solidFill>
                <a:srgbClr val="FF0000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F9D35B-384D-CCAC-C43A-93E164BB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88054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D75537-1E24-18CC-21B3-DB469D0B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385" y="0"/>
            <a:ext cx="10583118" cy="1152907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6 To new </a:t>
            </a:r>
            <a:r>
              <a:rPr kumimoji="1" lang="en-US" altLang="ja-JP" b="1" dirty="0" err="1"/>
              <a:t>Pugwashites</a:t>
            </a:r>
            <a:br>
              <a:rPr kumimoji="1" lang="en-US" altLang="ja-JP" b="1" dirty="0"/>
            </a:br>
            <a:r>
              <a:rPr kumimoji="1" lang="en-US" altLang="ja-JP" b="1" dirty="0"/>
              <a:t>first reading as introduction to the roll of scientists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5F0DC5-0D8A-FE98-0802-01A29F91C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882" y="1152907"/>
            <a:ext cx="9752487" cy="5705094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The Franck Report ”Political and Social Problem” </a:t>
            </a:r>
          </a:p>
          <a:p>
            <a:r>
              <a:rPr lang="en-US" altLang="ja-JP" sz="2400" b="1" dirty="0"/>
              <a:t>The scientific advisory panel chaired by James Franck that compiled the report included: Donald J. Hughes, James J. Nickson, Eugene </a:t>
            </a:r>
            <a:r>
              <a:rPr lang="en-US" altLang="ja-JP" sz="2400" b="1" dirty="0" err="1"/>
              <a:t>Rabinowitch</a:t>
            </a:r>
            <a:r>
              <a:rPr lang="en-US" altLang="ja-JP" sz="2400" b="1" dirty="0"/>
              <a:t>, Glenn T. Seaborg, Joyce C. Stearns, and Leo Szilard. </a:t>
            </a:r>
          </a:p>
          <a:p>
            <a:r>
              <a:rPr lang="en-US" altLang="ja-JP" sz="2400" b="1" dirty="0"/>
              <a:t>The original sixteen-page report </a:t>
            </a:r>
            <a:r>
              <a:rPr lang="en-US" altLang="ja-JP" sz="2400" b="1" dirty="0">
                <a:solidFill>
                  <a:srgbClr val="FF0000"/>
                </a:solidFill>
              </a:rPr>
              <a:t>”Political and Social Problem”</a:t>
            </a:r>
            <a:r>
              <a:rPr lang="en-US" altLang="ja-JP" sz="2400" b="1" dirty="0"/>
              <a:t> is attached to Arthur H. Compton’s introductory synopsis for the Secretary of War dated 12 June 1945.</a:t>
            </a:r>
            <a:endParaRPr kumimoji="1" lang="en-US" altLang="ja-JP" sz="2400" b="1" dirty="0"/>
          </a:p>
          <a:p>
            <a:r>
              <a:rPr kumimoji="1" lang="en-US" altLang="ja-JP" sz="2400" b="1" dirty="0"/>
              <a:t>Further reading</a:t>
            </a:r>
          </a:p>
          <a:p>
            <a:r>
              <a:rPr lang="en-US" altLang="ja-JP" sz="2400" b="1" dirty="0"/>
              <a:t>The Nobel Lectures by Joseph Rotblat and John Holdren 1995</a:t>
            </a:r>
          </a:p>
          <a:p>
            <a:r>
              <a:rPr lang="en-US" altLang="ja-JP" sz="2400" b="1" dirty="0"/>
              <a:t>The United Nations Charter in 1945</a:t>
            </a:r>
          </a:p>
          <a:p>
            <a:r>
              <a:rPr lang="en-US" altLang="ja-JP" sz="2400" b="1" dirty="0">
                <a:solidFill>
                  <a:schemeClr val="tx1"/>
                </a:solidFill>
              </a:rPr>
              <a:t>Treaty on the Prohibition of Nuclear Weapons 2017 (TPNW) 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637B07-3E1D-2136-B0EF-D30B8EBE9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39585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8C7D8F-8BB1-FBBB-72CB-11CB9E40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17" y="642398"/>
            <a:ext cx="8911687" cy="1280890"/>
          </a:xfrm>
        </p:spPr>
        <p:txBody>
          <a:bodyPr/>
          <a:lstStyle/>
          <a:p>
            <a:r>
              <a:rPr kumimoji="1" lang="en-US" altLang="ja-JP" b="1" dirty="0"/>
              <a:t>7 Conclusion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BD2C47-839E-7072-135C-0D8C70A76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6312" y="1692728"/>
            <a:ext cx="10024936" cy="3777622"/>
          </a:xfrm>
        </p:spPr>
        <p:txBody>
          <a:bodyPr>
            <a:normAutofit/>
          </a:bodyPr>
          <a:lstStyle/>
          <a:p>
            <a:r>
              <a:rPr kumimoji="1" lang="en-US" altLang="ja-JP" sz="2400" b="1" dirty="0"/>
              <a:t>I have </a:t>
            </a:r>
            <a:r>
              <a:rPr kumimoji="1" lang="en-US" altLang="ja-JP" sz="2400" b="1"/>
              <a:t>learned various important </a:t>
            </a:r>
            <a:r>
              <a:rPr kumimoji="1" lang="en-US" altLang="ja-JP" sz="2400" b="1" dirty="0"/>
              <a:t>matters from many </a:t>
            </a:r>
            <a:r>
              <a:rPr kumimoji="1" lang="en-US" altLang="ja-JP" sz="2400" b="1" dirty="0" err="1"/>
              <a:t>Pugwashites</a:t>
            </a:r>
            <a:r>
              <a:rPr kumimoji="1" lang="en-US" altLang="ja-JP" sz="2400" b="1" dirty="0"/>
              <a:t>.</a:t>
            </a:r>
          </a:p>
          <a:p>
            <a:r>
              <a:rPr kumimoji="1" lang="en-US" altLang="ja-JP" sz="2400" b="1" dirty="0"/>
              <a:t>There will be many difficulties and hopes rom now. </a:t>
            </a:r>
          </a:p>
          <a:p>
            <a:r>
              <a:rPr lang="en-US" altLang="ja-JP" sz="2400" b="1" dirty="0"/>
              <a:t>I trust and expect younger </a:t>
            </a:r>
            <a:r>
              <a:rPr lang="en-US" altLang="ja-JP" sz="2400" b="1" dirty="0" err="1"/>
              <a:t>Pugwashites</a:t>
            </a:r>
            <a:r>
              <a:rPr lang="en-US" altLang="ja-JP" sz="2400" b="1" dirty="0"/>
              <a:t>.</a:t>
            </a:r>
          </a:p>
          <a:p>
            <a:r>
              <a:rPr kumimoji="1" lang="en-US" altLang="ja-JP" sz="2400" b="1" dirty="0"/>
              <a:t>I also shall continue my efforts together with you. </a:t>
            </a:r>
          </a:p>
          <a:p>
            <a:r>
              <a:rPr lang="en-US" altLang="ja-JP" sz="2400" b="1" dirty="0"/>
              <a:t>Remember your humanity and forget the rest.</a:t>
            </a:r>
            <a:endParaRPr kumimoji="1" lang="en-US" altLang="ja-JP" sz="2400" b="1" dirty="0"/>
          </a:p>
          <a:p>
            <a:endParaRPr kumimoji="1" lang="ja-JP" altLang="en-US" sz="2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9419DD-54C6-C1A8-96C0-B44054346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88550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A132B-1E65-182C-F45F-A93F7B5F4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2C6CDE-DD2D-48AB-3CD3-6EFE2DE96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6079"/>
          </a:xfrm>
        </p:spPr>
        <p:txBody>
          <a:bodyPr/>
          <a:lstStyle/>
          <a:p>
            <a:r>
              <a:rPr lang="en-US" altLang="ja-JP" b="1" dirty="0"/>
              <a:t>Contents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17DD92B-380D-A38F-F8CA-4DC0663CD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1472" y="1540189"/>
            <a:ext cx="9390528" cy="5051111"/>
          </a:xfrm>
        </p:spPr>
        <p:txBody>
          <a:bodyPr/>
          <a:lstStyle/>
          <a:p>
            <a:r>
              <a:rPr kumimoji="1" lang="en-US" altLang="ja-JP" sz="3200" b="1" dirty="0"/>
              <a:t>1 Brief self-introduction</a:t>
            </a:r>
          </a:p>
          <a:p>
            <a:r>
              <a:rPr lang="en-US" altLang="ja-JP" sz="3200" b="1" dirty="0"/>
              <a:t>2 Threats/nuclear threats</a:t>
            </a:r>
          </a:p>
          <a:p>
            <a:r>
              <a:rPr lang="en-US" altLang="ja-JP" sz="3200" b="1" dirty="0"/>
              <a:t>3 Role of nuclear weapons</a:t>
            </a:r>
          </a:p>
          <a:p>
            <a:r>
              <a:rPr lang="en-US" altLang="ja-JP" sz="3200" b="1" dirty="0"/>
              <a:t>4 nonparticipation to the Military research</a:t>
            </a:r>
          </a:p>
          <a:p>
            <a:r>
              <a:rPr lang="en-US" altLang="ja-JP" sz="3200" b="1" dirty="0"/>
              <a:t>5 Giving-up?/Despair?/Hope</a:t>
            </a:r>
          </a:p>
          <a:p>
            <a:r>
              <a:rPr lang="en-US" altLang="ja-JP" sz="3200" b="1" dirty="0"/>
              <a:t>6 To new </a:t>
            </a:r>
            <a:r>
              <a:rPr lang="en-US" altLang="ja-JP" sz="3200" b="1" dirty="0" err="1"/>
              <a:t>Pugwashites</a:t>
            </a:r>
            <a:endParaRPr lang="en-US" altLang="ja-JP" sz="3200" b="1" dirty="0"/>
          </a:p>
          <a:p>
            <a:r>
              <a:rPr lang="en-US" altLang="ja-JP" sz="3200" b="1" dirty="0"/>
              <a:t>7 Conclusion</a:t>
            </a:r>
          </a:p>
          <a:p>
            <a:endParaRPr lang="en-US" altLang="ja-JP" sz="2400" b="1" dirty="0"/>
          </a:p>
          <a:p>
            <a:endParaRPr kumimoji="1" lang="en-US" altLang="ja-JP" sz="2400" b="1" dirty="0"/>
          </a:p>
          <a:p>
            <a:endParaRPr kumimoji="1" lang="en-US" altLang="ja-JP" sz="2400" b="1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AE33B3-AF0F-058C-9D79-4D037D6A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6685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ウィスプ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8581</TotalTime>
  <Words>1561</Words>
  <Application>Microsoft Macintosh PowerPoint</Application>
  <PresentationFormat>Widescreen</PresentationFormat>
  <Paragraphs>159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游ゴシック</vt:lpstr>
      <vt:lpstr>Arial</vt:lpstr>
      <vt:lpstr>Century Gothic</vt:lpstr>
      <vt:lpstr>Wingdings 3</vt:lpstr>
      <vt:lpstr>ウィスプ</vt:lpstr>
      <vt:lpstr>The Role of Scientists in Reducing Nuclear Threats </vt:lpstr>
      <vt:lpstr>Contents</vt:lpstr>
      <vt:lpstr>1 Brief self-introduction</vt:lpstr>
      <vt:lpstr>Asahigraph  August 6, 1952</vt:lpstr>
      <vt:lpstr>PowerPoint Presentation</vt:lpstr>
      <vt:lpstr>The statement of 21 Japanese physicists who support the Pugwash Conferences, April 3, 1958  (I was the youngest.) </vt:lpstr>
      <vt:lpstr>2 Threats/Nuclear threats  CHARTER OF THE UNITED NATIONS</vt:lpstr>
      <vt:lpstr>CHARTER OF THE UNITED NATIONS CHAPTER I PURPOSES AND PRINCIPLES</vt:lpstr>
      <vt:lpstr>The Constitution of Japan</vt:lpstr>
      <vt:lpstr>Bulletin of the Atomic Scientists Doomsday Clock</vt:lpstr>
      <vt:lpstr>8 times of reducing nuclear threats</vt:lpstr>
      <vt:lpstr>The present anxious world</vt:lpstr>
      <vt:lpstr>3　Role of Nuclear Weapons  (NWs)  NWs are real arm.</vt:lpstr>
      <vt:lpstr>4 Nonparticipation to Military Research</vt:lpstr>
      <vt:lpstr>Science Council of Japan (JSC/SCJ) </vt:lpstr>
      <vt:lpstr>5 Giving-up ?/Despair ?/Hope</vt:lpstr>
      <vt:lpstr>6 To new Pugwashites first reading as introduction to the roll of scientists</vt:lpstr>
      <vt:lpstr>7 Conclusion</vt:lpstr>
      <vt:lpstr>Contents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日本学術会議における共同利用研究所・機関の議論　1/2</dc:title>
  <dc:creator>通二 小沼</dc:creator>
  <cp:lastModifiedBy>Poul Erik Christiansen</cp:lastModifiedBy>
  <cp:revision>218</cp:revision>
  <cp:lastPrinted>2025-10-30T04:44:34Z</cp:lastPrinted>
  <dcterms:created xsi:type="dcterms:W3CDTF">2019-12-08T09:39:18Z</dcterms:created>
  <dcterms:modified xsi:type="dcterms:W3CDTF">2025-11-25T09:23:01Z</dcterms:modified>
</cp:coreProperties>
</file>