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6"/>
  </p:notesMasterIdLst>
  <p:sldIdLst>
    <p:sldId id="256" r:id="rId2"/>
    <p:sldId id="271" r:id="rId3"/>
    <p:sldId id="261" r:id="rId4"/>
    <p:sldId id="257" r:id="rId5"/>
    <p:sldId id="258" r:id="rId6"/>
    <p:sldId id="264" r:id="rId7"/>
    <p:sldId id="259" r:id="rId8"/>
    <p:sldId id="275" r:id="rId9"/>
    <p:sldId id="262" r:id="rId10"/>
    <p:sldId id="263" r:id="rId11"/>
    <p:sldId id="272" r:id="rId12"/>
    <p:sldId id="273" r:id="rId13"/>
    <p:sldId id="274" r:id="rId14"/>
    <p:sldId id="26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4660"/>
  </p:normalViewPr>
  <p:slideViewPr>
    <p:cSldViewPr>
      <p:cViewPr varScale="1">
        <p:scale>
          <a:sx n="69" d="100"/>
          <a:sy n="69" d="100"/>
        </p:scale>
        <p:origin x="-145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1084DB-D038-461B-AE2F-983665648BA4}" type="datetimeFigureOut">
              <a:rPr lang="en-GB" smtClean="0"/>
              <a:t>04/11/2015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80B5F8-B39C-45ED-A105-CE86470E829F}" type="slidenum">
              <a:rPr lang="en-GB" smtClean="0"/>
              <a:t>‹#›</a:t>
            </a:fld>
            <a:endParaRPr lang="en-GB"/>
          </a:p>
        </p:txBody>
      </p:sp>
    </p:spTree>
    <p:extLst>
      <p:ext uri="{BB962C8B-B14F-4D97-AF65-F5344CB8AC3E}">
        <p14:creationId xmlns:p14="http://schemas.microsoft.com/office/powerpoint/2010/main" val="377200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International Expert Meeting on Radioactivity on 9 August 1957 in the Third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World Conference Against A and H Bombs</a:t>
            </a:r>
            <a:endParaRPr lang="en-GB" dirty="0"/>
          </a:p>
        </p:txBody>
      </p:sp>
      <p:sp>
        <p:nvSpPr>
          <p:cNvPr id="4" name="Slide Number Placeholder 3"/>
          <p:cNvSpPr>
            <a:spLocks noGrp="1"/>
          </p:cNvSpPr>
          <p:nvPr>
            <p:ph type="sldNum" sz="quarter" idx="10"/>
          </p:nvPr>
        </p:nvSpPr>
        <p:spPr/>
        <p:txBody>
          <a:bodyPr/>
          <a:lstStyle/>
          <a:p>
            <a:fld id="{7580B5F8-B39C-45ED-A105-CE86470E829F}" type="slidenum">
              <a:rPr lang="en-GB" smtClean="0"/>
              <a:t>4</a:t>
            </a:fld>
            <a:endParaRPr lang="en-GB"/>
          </a:p>
        </p:txBody>
      </p:sp>
    </p:spTree>
    <p:extLst>
      <p:ext uri="{BB962C8B-B14F-4D97-AF65-F5344CB8AC3E}">
        <p14:creationId xmlns:p14="http://schemas.microsoft.com/office/powerpoint/2010/main" val="2597600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April 1978 Bulletin of the Atomic Scientists</a:t>
            </a:r>
            <a:endParaRPr lang="en-GB" dirty="0"/>
          </a:p>
        </p:txBody>
      </p:sp>
      <p:sp>
        <p:nvSpPr>
          <p:cNvPr id="4" name="Slide Number Placeholder 3"/>
          <p:cNvSpPr>
            <a:spLocks noGrp="1"/>
          </p:cNvSpPr>
          <p:nvPr>
            <p:ph type="sldNum" sz="quarter" idx="10"/>
          </p:nvPr>
        </p:nvSpPr>
        <p:spPr/>
        <p:txBody>
          <a:bodyPr/>
          <a:lstStyle/>
          <a:p>
            <a:fld id="{7580B5F8-B39C-45ED-A105-CE86470E829F}" type="slidenum">
              <a:rPr lang="en-GB" smtClean="0"/>
              <a:t>11</a:t>
            </a:fld>
            <a:endParaRPr lang="en-GB"/>
          </a:p>
        </p:txBody>
      </p:sp>
    </p:spTree>
    <p:extLst>
      <p:ext uri="{BB962C8B-B14F-4D97-AF65-F5344CB8AC3E}">
        <p14:creationId xmlns:p14="http://schemas.microsoft.com/office/powerpoint/2010/main" val="496735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17" name="Footer Placeholder 16"/>
          <p:cNvSpPr>
            <a:spLocks noGrp="1"/>
          </p:cNvSpPr>
          <p:nvPr>
            <p:ph type="ftr" sz="quarter" idx="11"/>
          </p:nvPr>
        </p:nvSpPr>
        <p:spPr/>
        <p:txBody>
          <a:bodyPr/>
          <a:lstStyle>
            <a:extLst/>
          </a:lstStyle>
          <a:p>
            <a:endParaRPr lang="en-GB"/>
          </a:p>
        </p:txBody>
      </p:sp>
      <p:sp>
        <p:nvSpPr>
          <p:cNvPr id="29" name="Slide Number Placeholder 28"/>
          <p:cNvSpPr>
            <a:spLocks noGrp="1"/>
          </p:cNvSpPr>
          <p:nvPr>
            <p:ph type="sldNum" sz="quarter" idx="12"/>
          </p:nvPr>
        </p:nvSpPr>
        <p:spPr/>
        <p:txBody>
          <a:bodyPr/>
          <a:lstStyle>
            <a:extLst/>
          </a:lstStyle>
          <a:p>
            <a:fld id="{F8C88405-A827-46FA-AE25-114DDA4C1A67}" type="slidenum">
              <a:rPr lang="en-GB" smtClean="0"/>
              <a:t>‹#›</a:t>
            </a:fld>
            <a:endParaRPr lang="en-GB"/>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8C88405-A827-46FA-AE25-114DDA4C1A67}"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8C88405-A827-46FA-AE25-114DDA4C1A67}" type="slidenum">
              <a:rPr lang="en-GB" smtClean="0"/>
              <a:t>‹#›</a:t>
            </a:fld>
            <a:endParaRPr lang="en-GB"/>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8C88405-A827-46FA-AE25-114DDA4C1A67}"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F8C88405-A827-46FA-AE25-114DDA4C1A67}" type="slidenum">
              <a:rPr lang="en-GB" smtClean="0"/>
              <a:t>‹#›</a:t>
            </a:fld>
            <a:endParaRPr lang="en-GB"/>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F8C88405-A827-46FA-AE25-114DDA4C1A67}"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F8C88405-A827-46FA-AE25-114DDA4C1A6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8C88405-A827-46FA-AE25-114DDA4C1A67}"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EE522143-209C-4294-94C6-7E69FE2BA8DD}" type="datetimeFigureOut">
              <a:rPr lang="en-GB" smtClean="0"/>
              <a:t>04/11/2015</a:t>
            </a:fld>
            <a:endParaRPr lang="en-GB"/>
          </a:p>
        </p:txBody>
      </p:sp>
      <p:sp>
        <p:nvSpPr>
          <p:cNvPr id="6" name="Footer Placeholder 5"/>
          <p:cNvSpPr>
            <a:spLocks noGrp="1"/>
          </p:cNvSpPr>
          <p:nvPr>
            <p:ph type="ftr" sz="quarter" idx="11"/>
          </p:nvPr>
        </p:nvSpPr>
        <p:spPr>
          <a:xfrm>
            <a:off x="914400" y="55499"/>
            <a:ext cx="5562600" cy="365125"/>
          </a:xfrm>
        </p:spPr>
        <p:txBody>
          <a:bodyPr/>
          <a:lstStyle>
            <a:extLst/>
          </a:lstStyle>
          <a:p>
            <a:endParaRPr lang="en-GB"/>
          </a:p>
        </p:txBody>
      </p:sp>
      <p:sp>
        <p:nvSpPr>
          <p:cNvPr id="7" name="Slide Number Placeholder 6"/>
          <p:cNvSpPr>
            <a:spLocks noGrp="1"/>
          </p:cNvSpPr>
          <p:nvPr>
            <p:ph type="sldNum" sz="quarter" idx="12"/>
          </p:nvPr>
        </p:nvSpPr>
        <p:spPr>
          <a:xfrm>
            <a:off x="8610600" y="55499"/>
            <a:ext cx="457200" cy="365125"/>
          </a:xfrm>
        </p:spPr>
        <p:txBody>
          <a:bodyPr/>
          <a:lstStyle>
            <a:extLst/>
          </a:lstStyle>
          <a:p>
            <a:fld id="{F8C88405-A827-46FA-AE25-114DDA4C1A67}"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8C88405-A827-46FA-AE25-114DDA4C1A6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522143-209C-4294-94C6-7E69FE2BA8DD}" type="datetimeFigureOut">
              <a:rPr lang="en-GB" smtClean="0"/>
              <a:t>04/11/2015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8C88405-A827-46FA-AE25-114DDA4C1A6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EE522143-209C-4294-94C6-7E69FE2BA8DD}" type="datetimeFigureOut">
              <a:rPr lang="en-GB" smtClean="0"/>
              <a:t>04/11/2015</a:t>
            </a:fld>
            <a:endParaRPr lang="en-GB"/>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GB"/>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F8C88405-A827-46FA-AE25-114DDA4C1A67}"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1470025"/>
          </a:xfrm>
        </p:spPr>
        <p:txBody>
          <a:bodyPr>
            <a:normAutofit fontScale="90000"/>
          </a:bodyPr>
          <a:lstStyle/>
          <a:p>
            <a:pPr lvl="0">
              <a:spcBef>
                <a:spcPct val="20000"/>
              </a:spcBef>
              <a:spcAft>
                <a:spcPts val="600"/>
              </a:spcAft>
            </a:pP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60 </a:t>
            </a:r>
            <a:r>
              <a:rPr lang="en-GB" b="1" dirty="0"/>
              <a:t>Years after the Russell-Einstein Manifesto: </a:t>
            </a:r>
            <a:r>
              <a:rPr lang="en-GB" b="1" dirty="0" smtClean="0"/>
              <a:t/>
            </a:r>
            <a:br>
              <a:rPr lang="en-GB" b="1" dirty="0" smtClean="0"/>
            </a:br>
            <a:r>
              <a:rPr lang="en-GB" b="1" dirty="0" smtClean="0"/>
              <a:t>What Next</a:t>
            </a:r>
            <a:br>
              <a:rPr lang="en-GB" b="1" dirty="0" smtClean="0"/>
            </a:br>
            <a:r>
              <a:rPr lang="en-GB" b="1" dirty="0" smtClean="0"/>
              <a:t/>
            </a:r>
            <a:br>
              <a:rPr lang="en-GB" b="1" dirty="0" smtClean="0"/>
            </a:br>
            <a:r>
              <a:rPr lang="en-US" cap="none" spc="30" dirty="0" smtClean="0">
                <a:solidFill>
                  <a:srgbClr val="DC9E1F"/>
                </a:solidFill>
                <a:ea typeface="+mn-ea"/>
                <a:cs typeface="+mn-cs"/>
              </a:rPr>
              <a:t>An </a:t>
            </a:r>
            <a:r>
              <a:rPr lang="en-US" cap="none" spc="30" dirty="0">
                <a:solidFill>
                  <a:srgbClr val="DC9E1F"/>
                </a:solidFill>
                <a:ea typeface="+mn-ea"/>
                <a:cs typeface="+mn-cs"/>
              </a:rPr>
              <a:t>intergenerational dialogue</a:t>
            </a:r>
            <a:r>
              <a:rPr lang="en-US" sz="2200" cap="none" spc="30" dirty="0">
                <a:solidFill>
                  <a:srgbClr val="DC9E1F"/>
                </a:solidFill>
                <a:ea typeface="+mn-ea"/>
                <a:cs typeface="+mn-cs"/>
              </a:rPr>
              <a:t/>
            </a:r>
            <a:br>
              <a:rPr lang="en-US" sz="2200" cap="none" spc="30" dirty="0">
                <a:solidFill>
                  <a:srgbClr val="DC9E1F"/>
                </a:solidFill>
                <a:ea typeface="+mn-ea"/>
                <a:cs typeface="+mn-cs"/>
              </a:rPr>
            </a:br>
            <a:endParaRPr lang="en-GB" b="1" dirty="0"/>
          </a:p>
        </p:txBody>
      </p:sp>
      <p:sp>
        <p:nvSpPr>
          <p:cNvPr id="3" name="Subtitle 2"/>
          <p:cNvSpPr>
            <a:spLocks noGrp="1"/>
          </p:cNvSpPr>
          <p:nvPr>
            <p:ph type="subTitle" idx="1"/>
          </p:nvPr>
        </p:nvSpPr>
        <p:spPr>
          <a:xfrm>
            <a:off x="533400" y="4572000"/>
            <a:ext cx="7848600" cy="1752600"/>
          </a:xfrm>
        </p:spPr>
        <p:txBody>
          <a:bodyPr>
            <a:noAutofit/>
          </a:bodyPr>
          <a:lstStyle/>
          <a:p>
            <a:r>
              <a:rPr lang="en-US" sz="2800" dirty="0" smtClean="0"/>
              <a:t>61</a:t>
            </a:r>
            <a:r>
              <a:rPr lang="en-US" sz="2800" baseline="30000" dirty="0" smtClean="0"/>
              <a:t>st</a:t>
            </a:r>
            <a:r>
              <a:rPr lang="en-US" sz="2800" dirty="0" smtClean="0"/>
              <a:t> Pugwash Conference on Science &amp; World Affairs</a:t>
            </a:r>
          </a:p>
          <a:p>
            <a:r>
              <a:rPr lang="en-US" sz="2800" dirty="0" smtClean="0"/>
              <a:t>5 November 2015</a:t>
            </a:r>
            <a:br>
              <a:rPr lang="en-US" sz="2800" dirty="0" smtClean="0"/>
            </a:br>
            <a:r>
              <a:rPr lang="en-US" sz="2800" dirty="0" err="1" smtClean="0"/>
              <a:t>Ioujima</a:t>
            </a:r>
            <a:r>
              <a:rPr lang="en-US" sz="2800" dirty="0" smtClean="0"/>
              <a:t>, Nagasaki</a:t>
            </a:r>
            <a:endParaRPr lang="en-GB" sz="2800" dirty="0"/>
          </a:p>
        </p:txBody>
      </p:sp>
      <p:sp>
        <p:nvSpPr>
          <p:cNvPr id="4" name="TextBox 3"/>
          <p:cNvSpPr txBox="1"/>
          <p:nvPr/>
        </p:nvSpPr>
        <p:spPr>
          <a:xfrm>
            <a:off x="685800" y="838200"/>
            <a:ext cx="6705600" cy="1323439"/>
          </a:xfrm>
          <a:prstGeom prst="rect">
            <a:avLst/>
          </a:prstGeom>
          <a:noFill/>
        </p:spPr>
        <p:txBody>
          <a:bodyPr wrap="square" rtlCol="0">
            <a:spAutoFit/>
          </a:bodyPr>
          <a:lstStyle/>
          <a:p>
            <a:r>
              <a:rPr lang="en-GB" sz="4000" dirty="0" smtClean="0">
                <a:solidFill>
                  <a:srgbClr val="FFFF00"/>
                </a:solidFill>
              </a:rPr>
              <a:t>60 Years after the Russell-Einstein Manifesto: What Next </a:t>
            </a:r>
            <a:endParaRPr lang="en-GB" sz="4000" dirty="0">
              <a:solidFill>
                <a:srgbClr val="FFFF00"/>
              </a:solidFill>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0881" t="13447" r="10654" b="29735"/>
          <a:stretch/>
        </p:blipFill>
        <p:spPr>
          <a:xfrm>
            <a:off x="1066800" y="2438400"/>
            <a:ext cx="3338945" cy="2078182"/>
          </a:xfrm>
          <a:prstGeom prst="rect">
            <a:avLst/>
          </a:prstGeom>
        </p:spPr>
      </p:pic>
      <p:sp>
        <p:nvSpPr>
          <p:cNvPr id="6" name="TextBox 5"/>
          <p:cNvSpPr txBox="1"/>
          <p:nvPr/>
        </p:nvSpPr>
        <p:spPr>
          <a:xfrm>
            <a:off x="4800600" y="2743200"/>
            <a:ext cx="3733800" cy="1200329"/>
          </a:xfrm>
          <a:prstGeom prst="rect">
            <a:avLst/>
          </a:prstGeom>
          <a:noFill/>
        </p:spPr>
        <p:txBody>
          <a:bodyPr wrap="square" rtlCol="0">
            <a:spAutoFit/>
          </a:bodyPr>
          <a:lstStyle/>
          <a:p>
            <a:r>
              <a:rPr lang="en-US" sz="3600" b="1" dirty="0" smtClean="0"/>
              <a:t>Intergenerational Imperatives</a:t>
            </a:r>
            <a:endParaRPr lang="en-GB" sz="3600" b="1" dirty="0"/>
          </a:p>
        </p:txBody>
      </p:sp>
    </p:spTree>
    <p:extLst>
      <p:ext uri="{BB962C8B-B14F-4D97-AF65-F5344CB8AC3E}">
        <p14:creationId xmlns:p14="http://schemas.microsoft.com/office/powerpoint/2010/main" val="3558957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this session</a:t>
            </a:r>
            <a:endParaRPr lang="en-GB" dirty="0"/>
          </a:p>
        </p:txBody>
      </p:sp>
      <p:sp>
        <p:nvSpPr>
          <p:cNvPr id="3" name="Content Placeholder 2"/>
          <p:cNvSpPr>
            <a:spLocks noGrp="1"/>
          </p:cNvSpPr>
          <p:nvPr>
            <p:ph idx="1"/>
          </p:nvPr>
        </p:nvSpPr>
        <p:spPr/>
        <p:txBody>
          <a:bodyPr/>
          <a:lstStyle/>
          <a:p>
            <a:r>
              <a:rPr lang="en-US" dirty="0" smtClean="0"/>
              <a:t>“Memory keepers”/”story tellers”</a:t>
            </a:r>
            <a:r>
              <a:rPr lang="en-GB" dirty="0" smtClean="0"/>
              <a:t> – a local tradition we should apply to Pugwash</a:t>
            </a:r>
          </a:p>
          <a:p>
            <a:r>
              <a:rPr lang="en-US" dirty="0" smtClean="0"/>
              <a:t>A few slides/quotes from history </a:t>
            </a:r>
          </a:p>
          <a:p>
            <a:r>
              <a:rPr lang="en-US" dirty="0" smtClean="0"/>
              <a:t>Comments from Michiji </a:t>
            </a:r>
            <a:r>
              <a:rPr lang="en-US" dirty="0" smtClean="0"/>
              <a:t>Konuma </a:t>
            </a:r>
            <a:r>
              <a:rPr lang="en-US" dirty="0"/>
              <a:t> </a:t>
            </a:r>
            <a:r>
              <a:rPr lang="en-US" dirty="0" smtClean="0"/>
              <a:t>(maybe the first Student/Young Pugwash member?)</a:t>
            </a:r>
          </a:p>
          <a:p>
            <a:r>
              <a:rPr lang="en-US" dirty="0" smtClean="0"/>
              <a:t>ISYP call to </a:t>
            </a:r>
            <a:r>
              <a:rPr lang="en-US" dirty="0" smtClean="0"/>
              <a:t>action </a:t>
            </a:r>
            <a:endParaRPr lang="en-US" dirty="0" smtClean="0"/>
          </a:p>
          <a:p>
            <a:r>
              <a:rPr lang="en-US" dirty="0" smtClean="0"/>
              <a:t>Discussion – Q&amp;A with ISYP </a:t>
            </a:r>
            <a:r>
              <a:rPr lang="en-US" dirty="0"/>
              <a:t>with Anna </a:t>
            </a:r>
            <a:r>
              <a:rPr lang="en-US" dirty="0" err="1" smtClean="0"/>
              <a:t>Peczeli</a:t>
            </a:r>
            <a:r>
              <a:rPr lang="en-US" dirty="0" smtClean="0"/>
              <a:t> and Karim Kadry, and others</a:t>
            </a:r>
            <a:endParaRPr lang="en-US" dirty="0" smtClean="0"/>
          </a:p>
        </p:txBody>
      </p:sp>
    </p:spTree>
    <p:extLst>
      <p:ext uri="{BB962C8B-B14F-4D97-AF65-F5344CB8AC3E}">
        <p14:creationId xmlns:p14="http://schemas.microsoft.com/office/powerpoint/2010/main" val="2248503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russell press conferenc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450" y="381000"/>
            <a:ext cx="4146550" cy="3835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6"/>
          <p:cNvSpPr txBox="1">
            <a:spLocks noChangeArrowheads="1"/>
          </p:cNvSpPr>
          <p:nvPr/>
        </p:nvSpPr>
        <p:spPr bwMode="auto">
          <a:xfrm>
            <a:off x="1519238" y="5675313"/>
            <a:ext cx="6105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prstClr val="white"/>
                </a:solidFill>
                <a:latin typeface="Arial"/>
              </a:rPr>
              <a:t>“We have to learn to think in a new way”</a:t>
            </a:r>
          </a:p>
        </p:txBody>
      </p:sp>
      <p:pic>
        <p:nvPicPr>
          <p:cNvPr id="4" name="Picture 9" descr="russell-einste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2782" y="353291"/>
            <a:ext cx="4019550" cy="3219450"/>
          </a:xfrm>
          <a:prstGeom prst="rect">
            <a:avLst/>
          </a:prstGeom>
          <a:noFill/>
          <a:extLst>
            <a:ext uri="{909E8E84-426E-40DD-AFC4-6F175D3DCCD1}">
              <a14:hiddenFill xmlns:a14="http://schemas.microsoft.com/office/drawing/2010/main">
                <a:solidFill>
                  <a:srgbClr val="FFFFFF"/>
                </a:solidFill>
              </a14:hiddenFill>
            </a:ext>
          </a:extLst>
        </p:spPr>
      </p:pic>
      <p:pic>
        <p:nvPicPr>
          <p:cNvPr id="5" name="1 Think in a New Way.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4763" y="5599113"/>
            <a:ext cx="609600" cy="609600"/>
          </a:xfrm>
          <a:prstGeom prst="rect">
            <a:avLst/>
          </a:prstGeom>
        </p:spPr>
      </p:pic>
      <p:pic>
        <p:nvPicPr>
          <p:cNvPr id="6"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9163" y="2681577"/>
            <a:ext cx="2895600" cy="288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flipV="1">
            <a:off x="1905000" y="2971800"/>
            <a:ext cx="1828800" cy="1905000"/>
          </a:xfrm>
          <a:prstGeom prst="straightConnector1">
            <a:avLst/>
          </a:prstGeom>
          <a:ln w="825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25450" y="4844534"/>
            <a:ext cx="3613150" cy="369332"/>
          </a:xfrm>
          <a:prstGeom prst="rect">
            <a:avLst/>
          </a:prstGeom>
          <a:noFill/>
        </p:spPr>
        <p:txBody>
          <a:bodyPr wrap="square" rtlCol="0">
            <a:spAutoFit/>
          </a:bodyPr>
          <a:lstStyle/>
          <a:p>
            <a:r>
              <a:rPr lang="en-US" dirty="0" smtClean="0">
                <a:solidFill>
                  <a:srgbClr val="FFFF00"/>
                </a:solidFill>
              </a:rPr>
              <a:t>Rotblat (age 47, youngest of signatories</a:t>
            </a:r>
            <a:r>
              <a:rPr lang="en-US" dirty="0" smtClean="0"/>
              <a:t>)</a:t>
            </a:r>
            <a:endParaRPr lang="en-GB" dirty="0"/>
          </a:p>
        </p:txBody>
      </p:sp>
    </p:spTree>
    <p:extLst>
      <p:ext uri="{BB962C8B-B14F-4D97-AF65-F5344CB8AC3E}">
        <p14:creationId xmlns:p14="http://schemas.microsoft.com/office/powerpoint/2010/main" val="25814499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88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73218">
            <a:off x="357756" y="1437402"/>
            <a:ext cx="3953457" cy="283743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07301">
            <a:off x="4548273" y="1723317"/>
            <a:ext cx="3995070" cy="2799576"/>
          </a:xfrm>
          <a:prstGeom prst="rect">
            <a:avLst/>
          </a:prstGeom>
        </p:spPr>
      </p:pic>
      <p:sp>
        <p:nvSpPr>
          <p:cNvPr id="4" name="TextBox 3"/>
          <p:cNvSpPr txBox="1"/>
          <p:nvPr/>
        </p:nvSpPr>
        <p:spPr>
          <a:xfrm>
            <a:off x="381000" y="304800"/>
            <a:ext cx="7696200" cy="769441"/>
          </a:xfrm>
          <a:prstGeom prst="rect">
            <a:avLst/>
          </a:prstGeom>
          <a:noFill/>
        </p:spPr>
        <p:txBody>
          <a:bodyPr wrap="square" rtlCol="0">
            <a:spAutoFit/>
          </a:bodyPr>
          <a:lstStyle/>
          <a:p>
            <a:pPr algn="ctr"/>
            <a:r>
              <a:rPr lang="en-US" sz="3200" dirty="0" smtClean="0"/>
              <a:t>9 August</a:t>
            </a:r>
            <a:r>
              <a:rPr lang="en-US" sz="4400" dirty="0" smtClean="0"/>
              <a:t> </a:t>
            </a:r>
            <a:r>
              <a:rPr lang="en-US" sz="3200" dirty="0" smtClean="0"/>
              <a:t>1957, Tokyo</a:t>
            </a:r>
            <a:endParaRPr lang="en-GB" sz="4400" dirty="0"/>
          </a:p>
        </p:txBody>
      </p:sp>
      <p:sp>
        <p:nvSpPr>
          <p:cNvPr id="5" name="TextBox 4"/>
          <p:cNvSpPr txBox="1"/>
          <p:nvPr/>
        </p:nvSpPr>
        <p:spPr>
          <a:xfrm>
            <a:off x="304800" y="5088685"/>
            <a:ext cx="8557716" cy="1938992"/>
          </a:xfrm>
          <a:prstGeom prst="rect">
            <a:avLst/>
          </a:prstGeom>
          <a:noFill/>
        </p:spPr>
        <p:txBody>
          <a:bodyPr wrap="square" rtlCol="0">
            <a:spAutoFit/>
          </a:bodyPr>
          <a:lstStyle/>
          <a:p>
            <a:r>
              <a:rPr lang="en-GB" sz="2400" dirty="0" smtClean="0">
                <a:solidFill>
                  <a:srgbClr val="FFFF00"/>
                </a:solidFill>
              </a:rPr>
              <a:t>Photos Taken by Michiji Konuma (Student, age, 26 Years Old)</a:t>
            </a:r>
          </a:p>
          <a:p>
            <a:r>
              <a:rPr lang="en-US" sz="2400" dirty="0" smtClean="0"/>
              <a:t>Michiji may well be the first ever Student/Young </a:t>
            </a:r>
            <a:r>
              <a:rPr lang="en-US" sz="2400" dirty="0" err="1" smtClean="0"/>
              <a:t>Pugwashite</a:t>
            </a:r>
            <a:endParaRPr lang="en-US" sz="2400" dirty="0" smtClean="0"/>
          </a:p>
          <a:p>
            <a:r>
              <a:rPr lang="en-US" sz="2400" dirty="0" smtClean="0"/>
              <a:t>Japan Pugwash  one of the first national Pugwash groups (Statement of 22 Japanese scientists to 2</a:t>
            </a:r>
            <a:r>
              <a:rPr lang="en-US" sz="2400" baseline="30000" dirty="0" smtClean="0"/>
              <a:t>nd</a:t>
            </a:r>
            <a:r>
              <a:rPr lang="en-US" sz="2400" dirty="0" smtClean="0"/>
              <a:t> Pugwash Conference 1958) </a:t>
            </a:r>
            <a:endParaRPr lang="en-GB" sz="2400" dirty="0"/>
          </a:p>
        </p:txBody>
      </p:sp>
      <p:sp>
        <p:nvSpPr>
          <p:cNvPr id="6" name="TextBox 5"/>
          <p:cNvSpPr txBox="1"/>
          <p:nvPr/>
        </p:nvSpPr>
        <p:spPr>
          <a:xfrm rot="20913334">
            <a:off x="1398875" y="4431990"/>
            <a:ext cx="2514600" cy="369332"/>
          </a:xfrm>
          <a:prstGeom prst="rect">
            <a:avLst/>
          </a:prstGeom>
          <a:noFill/>
        </p:spPr>
        <p:txBody>
          <a:bodyPr wrap="square" rtlCol="0">
            <a:spAutoFit/>
          </a:bodyPr>
          <a:lstStyle/>
          <a:p>
            <a:r>
              <a:rPr lang="en-US" dirty="0" smtClean="0"/>
              <a:t>Rotblat and </a:t>
            </a:r>
            <a:r>
              <a:rPr lang="en-US" dirty="0" err="1" smtClean="0"/>
              <a:t>Tomonaga</a:t>
            </a:r>
            <a:endParaRPr lang="en-GB" dirty="0"/>
          </a:p>
        </p:txBody>
      </p:sp>
    </p:spTree>
    <p:extLst>
      <p:ext uri="{BB962C8B-B14F-4D97-AF65-F5344CB8AC3E}">
        <p14:creationId xmlns:p14="http://schemas.microsoft.com/office/powerpoint/2010/main" val="683249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8571" b="10452"/>
          <a:stretch/>
        </p:blipFill>
        <p:spPr>
          <a:xfrm>
            <a:off x="2133600" y="2654414"/>
            <a:ext cx="6553199" cy="3289186"/>
          </a:xfrm>
          <a:prstGeom prst="rect">
            <a:avLst/>
          </a:prstGeom>
        </p:spPr>
      </p:pic>
      <p:sp>
        <p:nvSpPr>
          <p:cNvPr id="3" name="TextBox 2"/>
          <p:cNvSpPr txBox="1"/>
          <p:nvPr/>
        </p:nvSpPr>
        <p:spPr>
          <a:xfrm>
            <a:off x="381000" y="399411"/>
            <a:ext cx="6989560" cy="1938992"/>
          </a:xfrm>
          <a:prstGeom prst="rect">
            <a:avLst/>
          </a:prstGeom>
          <a:noFill/>
        </p:spPr>
        <p:txBody>
          <a:bodyPr wrap="square" rtlCol="0">
            <a:spAutoFit/>
          </a:bodyPr>
          <a:lstStyle/>
          <a:p>
            <a:pPr algn="ctr"/>
            <a:r>
              <a:rPr lang="en-GB" sz="2400" dirty="0" smtClean="0"/>
              <a:t>Opening Session </a:t>
            </a:r>
          </a:p>
          <a:p>
            <a:pPr algn="ctr"/>
            <a:r>
              <a:rPr lang="en-GB" sz="2400" dirty="0" smtClean="0"/>
              <a:t>25th Pugwash Symposium</a:t>
            </a:r>
          </a:p>
          <a:p>
            <a:pPr algn="ctr"/>
            <a:r>
              <a:rPr lang="en-GB" sz="2400" dirty="0" smtClean="0"/>
              <a:t>Kyoto, Japan</a:t>
            </a:r>
          </a:p>
          <a:p>
            <a:pPr algn="ctr"/>
            <a:r>
              <a:rPr lang="en-GB" sz="2400" dirty="0" smtClean="0"/>
              <a:t>28th August to 1 September 1975</a:t>
            </a:r>
          </a:p>
          <a:p>
            <a:pPr algn="ctr"/>
            <a:r>
              <a:rPr lang="en-GB" sz="2400" dirty="0" smtClean="0"/>
              <a:t>The first International Pugwash meeting in Japan</a:t>
            </a:r>
            <a:endParaRPr lang="en-GB" sz="2400"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2851" y="295639"/>
            <a:ext cx="1309312" cy="2146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133600" y="5943600"/>
            <a:ext cx="7238999" cy="369332"/>
          </a:xfrm>
          <a:prstGeom prst="rect">
            <a:avLst/>
          </a:prstGeom>
          <a:noFill/>
        </p:spPr>
        <p:txBody>
          <a:bodyPr wrap="square" rtlCol="0">
            <a:spAutoFit/>
          </a:bodyPr>
          <a:lstStyle/>
          <a:p>
            <a:r>
              <a:rPr lang="en-GB" dirty="0" smtClean="0"/>
              <a:t>Michiji Konuma, Jo Rotblat, Hideki Yukawa, Sumi Yukawa, Toshiyuki Toyoda </a:t>
            </a:r>
            <a:endParaRPr lang="en-GB" dirty="0"/>
          </a:p>
        </p:txBody>
      </p:sp>
      <p:cxnSp>
        <p:nvCxnSpPr>
          <p:cNvPr id="6" name="Straight Arrow Connector 5"/>
          <p:cNvCxnSpPr/>
          <p:nvPr/>
        </p:nvCxnSpPr>
        <p:spPr>
          <a:xfrm flipV="1">
            <a:off x="1447800" y="3460215"/>
            <a:ext cx="1219200" cy="654585"/>
          </a:xfrm>
          <a:prstGeom prst="straightConnector1">
            <a:avLst/>
          </a:prstGeom>
          <a:ln w="82550">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87086" y="4132109"/>
            <a:ext cx="1721428" cy="830997"/>
          </a:xfrm>
          <a:prstGeom prst="rect">
            <a:avLst/>
          </a:prstGeom>
          <a:noFill/>
        </p:spPr>
        <p:txBody>
          <a:bodyPr wrap="square" rtlCol="0">
            <a:spAutoFit/>
          </a:bodyPr>
          <a:lstStyle/>
          <a:p>
            <a:r>
              <a:rPr lang="en-US" sz="2400" dirty="0" smtClean="0">
                <a:solidFill>
                  <a:schemeClr val="tx2">
                    <a:lumMod val="90000"/>
                  </a:schemeClr>
                </a:solidFill>
              </a:rPr>
              <a:t>Konuma</a:t>
            </a:r>
          </a:p>
          <a:p>
            <a:r>
              <a:rPr lang="en-US" sz="2400" dirty="0" smtClean="0">
                <a:solidFill>
                  <a:schemeClr val="tx2">
                    <a:lumMod val="90000"/>
                  </a:schemeClr>
                </a:solidFill>
              </a:rPr>
              <a:t>(staff) </a:t>
            </a:r>
            <a:endParaRPr lang="en-GB" sz="2400" dirty="0">
              <a:solidFill>
                <a:schemeClr val="tx2">
                  <a:lumMod val="90000"/>
                </a:schemeClr>
              </a:solidFill>
            </a:endParaRPr>
          </a:p>
        </p:txBody>
      </p:sp>
    </p:spTree>
    <p:extLst>
      <p:ext uri="{BB962C8B-B14F-4D97-AF65-F5344CB8AC3E}">
        <p14:creationId xmlns:p14="http://schemas.microsoft.com/office/powerpoint/2010/main" val="671489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418" y="533400"/>
            <a:ext cx="8298673" cy="5439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4206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799" y="217814"/>
            <a:ext cx="7848599" cy="4893647"/>
          </a:xfrm>
          <a:prstGeom prst="rect">
            <a:avLst/>
          </a:prstGeom>
        </p:spPr>
        <p:txBody>
          <a:bodyPr wrap="square">
            <a:spAutoFit/>
          </a:bodyPr>
          <a:lstStyle/>
          <a:p>
            <a:r>
              <a:rPr lang="en-GB" sz="2400" dirty="0" smtClean="0"/>
              <a:t>York: “The trick that Pugwash succeeded at was inviting future officials.  That’s the trick.  That’s the hard part.  Primakov wasn’t ex-foreign minister, he became foreign minister</a:t>
            </a:r>
            <a:r>
              <a:rPr lang="en-GB" sz="2400" dirty="0" smtClean="0"/>
              <a:t>.”</a:t>
            </a:r>
          </a:p>
          <a:p>
            <a:endParaRPr lang="en-US" sz="2400" dirty="0"/>
          </a:p>
          <a:p>
            <a:endParaRPr lang="en-US" sz="2400" dirty="0" smtClean="0"/>
          </a:p>
          <a:p>
            <a:r>
              <a:rPr lang="en-GB" sz="2400" b="1" dirty="0" smtClean="0"/>
              <a:t>York’s advice </a:t>
            </a:r>
            <a:r>
              <a:rPr lang="en-GB" sz="2400" b="1" dirty="0"/>
              <a:t>to young people:</a:t>
            </a:r>
            <a:r>
              <a:rPr lang="en-GB" sz="2400" dirty="0"/>
              <a:t/>
            </a:r>
            <a:br>
              <a:rPr lang="en-GB" sz="2400" dirty="0"/>
            </a:br>
            <a:r>
              <a:rPr lang="en-GB" sz="2400" dirty="0"/>
              <a:t>“It’s a question of odds and the biggest thing is opportunity. </a:t>
            </a:r>
            <a:r>
              <a:rPr lang="en-GB" sz="2400" dirty="0" smtClean="0"/>
              <a:t>…Opportunities </a:t>
            </a:r>
            <a:r>
              <a:rPr lang="en-GB" sz="2400" dirty="0"/>
              <a:t>are related to talent in the sense that you have come to somebody else’s attention because of some talent, even if it’s just for comity, some talent. But the real trick is to then recognize the opportunity and do something about it.”</a:t>
            </a:r>
            <a:endParaRPr lang="en-GB" sz="2400"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5076825"/>
            <a:ext cx="1095375" cy="146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581400" y="5182953"/>
            <a:ext cx="5219698" cy="1877437"/>
          </a:xfrm>
          <a:prstGeom prst="rect">
            <a:avLst/>
          </a:prstGeom>
        </p:spPr>
        <p:txBody>
          <a:bodyPr wrap="square">
            <a:spAutoFit/>
          </a:bodyPr>
          <a:lstStyle/>
          <a:p>
            <a:r>
              <a:rPr lang="en-GB" sz="3200" dirty="0"/>
              <a:t>first</a:t>
            </a:r>
            <a:r>
              <a:rPr lang="en-GB" dirty="0"/>
              <a:t> </a:t>
            </a:r>
            <a:r>
              <a:rPr lang="en-GB" sz="2800" dirty="0"/>
              <a:t>director of Lawrence Livermore National Laboratory </a:t>
            </a:r>
            <a:r>
              <a:rPr lang="en-GB" sz="2800" dirty="0" smtClean="0"/>
              <a:t>… </a:t>
            </a:r>
            <a:r>
              <a:rPr lang="en-GB" sz="2800" dirty="0" smtClean="0">
                <a:solidFill>
                  <a:srgbClr val="FFFF00"/>
                </a:solidFill>
              </a:rPr>
              <a:t>at the age of 31 </a:t>
            </a:r>
            <a:r>
              <a:rPr lang="en-GB" sz="2800" dirty="0" smtClean="0"/>
              <a:t>(huge fan of Student Pugwash)</a:t>
            </a:r>
            <a:endParaRPr lang="en-GB" sz="2800" dirty="0"/>
          </a:p>
        </p:txBody>
      </p:sp>
    </p:spTree>
    <p:extLst>
      <p:ext uri="{BB962C8B-B14F-4D97-AF65-F5344CB8AC3E}">
        <p14:creationId xmlns:p14="http://schemas.microsoft.com/office/powerpoint/2010/main" val="1734765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4182" y="304800"/>
            <a:ext cx="8001000" cy="3539430"/>
          </a:xfrm>
          <a:prstGeom prst="rect">
            <a:avLst/>
          </a:prstGeom>
        </p:spPr>
        <p:txBody>
          <a:bodyPr wrap="square">
            <a:spAutoFit/>
          </a:bodyPr>
          <a:lstStyle/>
          <a:p>
            <a:r>
              <a:rPr lang="en-GB" sz="2800" dirty="0" err="1"/>
              <a:t>Holdren</a:t>
            </a:r>
            <a:r>
              <a:rPr lang="en-GB" sz="2800" dirty="0"/>
              <a:t>: “[Rotblat] probably accomplished equally as much through the efforts of others that he inspired, that he has energized, that he has motivated, that he has propelled, that he has embarrassed into doing more on this problem than they would otherwise have done, had Jo Rotblat not been there behind them, educating them, propelling them into the arena”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962400"/>
            <a:ext cx="7620000"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44682" y="5642082"/>
            <a:ext cx="7620000" cy="369332"/>
          </a:xfrm>
          <a:prstGeom prst="rect">
            <a:avLst/>
          </a:prstGeom>
        </p:spPr>
        <p:txBody>
          <a:bodyPr wrap="square">
            <a:spAutoFit/>
          </a:bodyPr>
          <a:lstStyle/>
          <a:p>
            <a:r>
              <a:rPr lang="en-GB" dirty="0"/>
              <a:t>Rotblat, </a:t>
            </a:r>
            <a:r>
              <a:rPr lang="en-GB" dirty="0" err="1"/>
              <a:t>Holdren</a:t>
            </a:r>
            <a:r>
              <a:rPr lang="en-GB" dirty="0"/>
              <a:t>		        Paul Doty &amp; students	    Oslo, Dec 1955</a:t>
            </a:r>
          </a:p>
        </p:txBody>
      </p:sp>
      <p:sp>
        <p:nvSpPr>
          <p:cNvPr id="4" name="Rectangle 3"/>
          <p:cNvSpPr/>
          <p:nvPr/>
        </p:nvSpPr>
        <p:spPr>
          <a:xfrm>
            <a:off x="744682" y="6011414"/>
            <a:ext cx="7810500" cy="646331"/>
          </a:xfrm>
          <a:prstGeom prst="rect">
            <a:avLst/>
          </a:prstGeom>
        </p:spPr>
        <p:txBody>
          <a:bodyPr wrap="square">
            <a:spAutoFit/>
          </a:bodyPr>
          <a:lstStyle/>
          <a:p>
            <a:r>
              <a:rPr lang="en-GB" dirty="0"/>
              <a:t>Doty told Adams at the first conference he was deciding if want ed to do science or get involved in world affairs…he did both</a:t>
            </a:r>
          </a:p>
        </p:txBody>
      </p:sp>
    </p:spTree>
    <p:extLst>
      <p:ext uri="{BB962C8B-B14F-4D97-AF65-F5344CB8AC3E}">
        <p14:creationId xmlns:p14="http://schemas.microsoft.com/office/powerpoint/2010/main" val="370465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8710" y="474345"/>
            <a:ext cx="8305800" cy="1508105"/>
          </a:xfrm>
          <a:prstGeom prst="rect">
            <a:avLst/>
          </a:prstGeom>
        </p:spPr>
        <p:txBody>
          <a:bodyPr wrap="square">
            <a:spAutoFit/>
          </a:bodyPr>
          <a:lstStyle/>
          <a:p>
            <a:r>
              <a:rPr lang="en-GB" dirty="0" smtClean="0"/>
              <a:t>Ruth Adams (</a:t>
            </a:r>
            <a:r>
              <a:rPr lang="en-US" dirty="0"/>
              <a:t>34 in </a:t>
            </a:r>
            <a:r>
              <a:rPr lang="en-US" dirty="0" smtClean="0"/>
              <a:t>1957)</a:t>
            </a:r>
            <a:r>
              <a:rPr lang="en-GB" dirty="0" smtClean="0"/>
              <a:t>: “[T]he birth of Pugwash in that tiny little fishing village was a time of affirmation.  I never will forget my first sense of being part of this group, sitting in the little red schoolhouse around a wooden table, marred and scarred through many generations of children, and looking at the faces.  </a:t>
            </a:r>
          </a:p>
          <a:p>
            <a:endParaRPr lang="en-GB" dirty="0"/>
          </a:p>
        </p:txBody>
      </p:sp>
      <p:sp>
        <p:nvSpPr>
          <p:cNvPr id="4" name="TextBox 3"/>
          <p:cNvSpPr txBox="1"/>
          <p:nvPr/>
        </p:nvSpPr>
        <p:spPr>
          <a:xfrm>
            <a:off x="408710" y="1676400"/>
            <a:ext cx="4876800" cy="2800767"/>
          </a:xfrm>
          <a:prstGeom prst="rect">
            <a:avLst/>
          </a:prstGeom>
          <a:noFill/>
        </p:spPr>
        <p:txBody>
          <a:bodyPr wrap="square" rtlCol="0">
            <a:spAutoFit/>
          </a:bodyPr>
          <a:lstStyle/>
          <a:p>
            <a:r>
              <a:rPr lang="en-GB" sz="3200" dirty="0" smtClean="0">
                <a:solidFill>
                  <a:srgbClr val="FFC000"/>
                </a:solidFill>
              </a:rPr>
              <a:t>We are all pretty ordinary</a:t>
            </a:r>
          </a:p>
          <a:p>
            <a:r>
              <a:rPr lang="en-GB" dirty="0" smtClean="0"/>
              <a:t>…Jo and everybody were a little bit worried about what they were going to say and what they were going to do.  One thing carried them through more than anything else—they all had a sense of </a:t>
            </a:r>
            <a:r>
              <a:rPr lang="en-GB" dirty="0" err="1" smtClean="0"/>
              <a:t>humor</a:t>
            </a:r>
            <a:r>
              <a:rPr lang="en-GB" dirty="0" smtClean="0"/>
              <a:t>.  Despite the perils they felt around them, despite the unique responsibility they felt they had, they still were able to smile and to joke and to reflect upon the joys of being there.”</a:t>
            </a:r>
            <a:endParaRPr lang="en-GB"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9155" b="10524"/>
          <a:stretch/>
        </p:blipFill>
        <p:spPr>
          <a:xfrm>
            <a:off x="1143000" y="4657221"/>
            <a:ext cx="2457985" cy="2094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7262" y="2072927"/>
            <a:ext cx="3127248" cy="3227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t="16492" b="26705"/>
          <a:stretch/>
        </p:blipFill>
        <p:spPr>
          <a:xfrm>
            <a:off x="4191000" y="4810667"/>
            <a:ext cx="3337560" cy="1787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802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9446" y="533400"/>
            <a:ext cx="7927354" cy="2246769"/>
          </a:xfrm>
          <a:prstGeom prst="rect">
            <a:avLst/>
          </a:prstGeom>
        </p:spPr>
        <p:txBody>
          <a:bodyPr wrap="square">
            <a:spAutoFit/>
          </a:bodyPr>
          <a:lstStyle/>
          <a:p>
            <a:r>
              <a:rPr lang="en-GB" sz="2800" dirty="0" smtClean="0"/>
              <a:t>Ruth Adams: “It was a mind boggling experience…as a younger person, sitting in discussions…that commitment and passion for international humanity cut across all those fears, constraints, and even the Iron Curtain.  It made it possible for me to enter a life of concern for these issues.” </a:t>
            </a:r>
            <a:endParaRPr lang="en-GB" sz="2800"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3092"/>
          <a:stretch/>
        </p:blipFill>
        <p:spPr bwMode="auto">
          <a:xfrm>
            <a:off x="5029200" y="3124200"/>
            <a:ext cx="3295650" cy="3034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446" y="3124200"/>
            <a:ext cx="4248972" cy="3034980"/>
          </a:xfrm>
          <a:prstGeom prst="rect">
            <a:avLst/>
          </a:prstGeom>
        </p:spPr>
      </p:pic>
    </p:spTree>
    <p:extLst>
      <p:ext uri="{BB962C8B-B14F-4D97-AF65-F5344CB8AC3E}">
        <p14:creationId xmlns:p14="http://schemas.microsoft.com/office/powerpoint/2010/main" val="3602116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143000"/>
            <a:ext cx="4724400" cy="5355312"/>
          </a:xfrm>
          <a:prstGeom prst="rect">
            <a:avLst/>
          </a:prstGeom>
        </p:spPr>
        <p:txBody>
          <a:bodyPr wrap="square">
            <a:spAutoFit/>
          </a:bodyPr>
          <a:lstStyle/>
          <a:p>
            <a:r>
              <a:rPr lang="en-GB" dirty="0"/>
              <a:t>I must mention the </a:t>
            </a:r>
            <a:r>
              <a:rPr lang="en-GB" dirty="0" err="1"/>
              <a:t>marvelous</a:t>
            </a:r>
            <a:r>
              <a:rPr lang="en-GB" dirty="0"/>
              <a:t> change of </a:t>
            </a:r>
            <a:r>
              <a:rPr lang="en-GB" dirty="0" smtClean="0"/>
              <a:t>atmosphere here </a:t>
            </a:r>
            <a:r>
              <a:rPr lang="en-GB" dirty="0"/>
              <a:t>as though early on these men decided </a:t>
            </a:r>
            <a:r>
              <a:rPr lang="en-GB" dirty="0" smtClean="0"/>
              <a:t>that although </a:t>
            </a:r>
            <a:r>
              <a:rPr lang="en-GB" dirty="0"/>
              <a:t>they might not trust each </a:t>
            </a:r>
            <a:r>
              <a:rPr lang="en-GB" dirty="0" smtClean="0"/>
              <a:t>other’s governments</a:t>
            </a:r>
            <a:r>
              <a:rPr lang="en-GB" dirty="0"/>
              <a:t>, they could trust each other. When </a:t>
            </a:r>
            <a:r>
              <a:rPr lang="en-GB" dirty="0" smtClean="0"/>
              <a:t>I mentioned </a:t>
            </a:r>
            <a:r>
              <a:rPr lang="en-GB" dirty="0"/>
              <a:t>this to Leo Szilard, he said, “Hah! </a:t>
            </a:r>
            <a:r>
              <a:rPr lang="en-GB" dirty="0" smtClean="0"/>
              <a:t>Who trusts </a:t>
            </a:r>
            <a:r>
              <a:rPr lang="en-GB" dirty="0"/>
              <a:t>his own government let alone someone </a:t>
            </a:r>
            <a:r>
              <a:rPr lang="en-GB" dirty="0" err="1" smtClean="0"/>
              <a:t>elses</a:t>
            </a:r>
            <a:r>
              <a:rPr lang="en-GB" dirty="0"/>
              <a:t>?”</a:t>
            </a:r>
          </a:p>
          <a:p>
            <a:endParaRPr lang="en-GB" dirty="0" smtClean="0"/>
          </a:p>
          <a:p>
            <a:r>
              <a:rPr lang="en-GB" dirty="0" smtClean="0"/>
              <a:t>Nevertheless</a:t>
            </a:r>
            <a:r>
              <a:rPr lang="en-GB" dirty="0"/>
              <a:t>, Szilard feels the urgency as the </a:t>
            </a:r>
            <a:r>
              <a:rPr lang="en-GB" dirty="0" smtClean="0"/>
              <a:t>other experts </a:t>
            </a:r>
            <a:r>
              <a:rPr lang="en-GB" dirty="0"/>
              <a:t>do of issuing this warning to the </a:t>
            </a:r>
            <a:r>
              <a:rPr lang="en-GB" dirty="0" smtClean="0"/>
              <a:t>governments of </a:t>
            </a:r>
            <a:r>
              <a:rPr lang="en-GB" dirty="0"/>
              <a:t>the world</a:t>
            </a:r>
            <a:r>
              <a:rPr lang="en-GB" dirty="0" smtClean="0"/>
              <a:t>. </a:t>
            </a:r>
            <a:r>
              <a:rPr lang="en-GB" dirty="0"/>
              <a:t>Sitting in the back </a:t>
            </a:r>
            <a:r>
              <a:rPr lang="en-GB" b="1" dirty="0"/>
              <a:t>of </a:t>
            </a:r>
            <a:r>
              <a:rPr lang="en-GB" dirty="0"/>
              <a:t>the Masonic Hall, taking </a:t>
            </a:r>
            <a:r>
              <a:rPr lang="en-GB" dirty="0" smtClean="0"/>
              <a:t>notes and </a:t>
            </a:r>
            <a:r>
              <a:rPr lang="en-GB" dirty="0"/>
              <a:t>hearing this urgency in the voices of the </a:t>
            </a:r>
            <a:r>
              <a:rPr lang="en-GB" dirty="0" smtClean="0"/>
              <a:t>experts, is </a:t>
            </a:r>
            <a:r>
              <a:rPr lang="en-GB" dirty="0"/>
              <a:t>an experience from which I think I will </a:t>
            </a:r>
            <a:r>
              <a:rPr lang="en-GB" dirty="0" smtClean="0"/>
              <a:t>never recover.</a:t>
            </a:r>
          </a:p>
          <a:p>
            <a:endParaRPr lang="en-US" dirty="0"/>
          </a:p>
          <a:p>
            <a:r>
              <a:rPr lang="en-GB" dirty="0"/>
              <a:t>July 12, 1957</a:t>
            </a:r>
          </a:p>
          <a:p>
            <a:r>
              <a:rPr lang="en-GB" dirty="0"/>
              <a:t>Pugwash</a:t>
            </a:r>
          </a:p>
          <a:p>
            <a:r>
              <a:rPr lang="en-GB" dirty="0"/>
              <a:t>Nova Scotia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1156855"/>
            <a:ext cx="3171825" cy="3934971"/>
          </a:xfrm>
          <a:prstGeom prst="rect">
            <a:avLst/>
          </a:prstGeom>
        </p:spPr>
      </p:pic>
      <p:sp>
        <p:nvSpPr>
          <p:cNvPr id="5" name="TextBox 4"/>
          <p:cNvSpPr txBox="1"/>
          <p:nvPr/>
        </p:nvSpPr>
        <p:spPr>
          <a:xfrm>
            <a:off x="5867400" y="5410200"/>
            <a:ext cx="2743200" cy="369332"/>
          </a:xfrm>
          <a:prstGeom prst="rect">
            <a:avLst/>
          </a:prstGeom>
          <a:noFill/>
        </p:spPr>
        <p:txBody>
          <a:bodyPr wrap="square" rtlCol="0">
            <a:spAutoFit/>
          </a:bodyPr>
          <a:lstStyle/>
          <a:p>
            <a:r>
              <a:rPr lang="en-US" dirty="0" smtClean="0"/>
              <a:t>Anne Kinder Eaton</a:t>
            </a:r>
            <a:endParaRPr lang="en-GB" dirty="0"/>
          </a:p>
        </p:txBody>
      </p:sp>
    </p:spTree>
    <p:extLst>
      <p:ext uri="{BB962C8B-B14F-4D97-AF65-F5344CB8AC3E}">
        <p14:creationId xmlns:p14="http://schemas.microsoft.com/office/powerpoint/2010/main" val="2361525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INTERNATIONAL STUDENT/YOUNG PUGWASH</a:t>
            </a:r>
            <a:endParaRPr lang="en-GB" dirty="0"/>
          </a:p>
        </p:txBody>
      </p:sp>
      <p:sp>
        <p:nvSpPr>
          <p:cNvPr id="4" name="TextBox 3"/>
          <p:cNvSpPr txBox="1"/>
          <p:nvPr/>
        </p:nvSpPr>
        <p:spPr>
          <a:xfrm>
            <a:off x="2115227" y="4803815"/>
            <a:ext cx="4648200" cy="1815882"/>
          </a:xfrm>
          <a:prstGeom prst="rect">
            <a:avLst/>
          </a:prstGeom>
          <a:noFill/>
        </p:spPr>
        <p:txBody>
          <a:bodyPr wrap="square" rtlCol="0">
            <a:spAutoFit/>
          </a:bodyPr>
          <a:lstStyle/>
          <a:p>
            <a:pPr algn="ctr"/>
            <a:r>
              <a:rPr lang="en-GB" sz="2800" dirty="0">
                <a:solidFill>
                  <a:srgbClr val="FFC000"/>
                </a:solidFill>
              </a:rPr>
              <a:t>2015 International Student/Young Pugwash Vision Statement:</a:t>
            </a:r>
          </a:p>
          <a:p>
            <a:pPr algn="ctr"/>
            <a:r>
              <a:rPr lang="en-GB" sz="2800" dirty="0">
                <a:solidFill>
                  <a:srgbClr val="FFC000"/>
                </a:solidFill>
              </a:rPr>
              <a:t>The Nagasaki Call for Action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914400"/>
            <a:ext cx="13843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SIB\AppData\Local\Microsoft\Windows\Temporary Internet Files\Content.Outlook\XX1EA129\IMG_45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035385">
            <a:off x="923789" y="2291625"/>
            <a:ext cx="2964019" cy="22230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IB\AppData\Local\Microsoft\Windows\Temporary Internet Files\Content.Outlook\XX1EA129\IMG_458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11481">
            <a:off x="5350263" y="2514600"/>
            <a:ext cx="2895600"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27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7620000" cy="4524315"/>
          </a:xfrm>
          <a:prstGeom prst="rect">
            <a:avLst/>
          </a:prstGeom>
        </p:spPr>
        <p:txBody>
          <a:bodyPr wrap="square">
            <a:spAutoFit/>
          </a:bodyPr>
          <a:lstStyle/>
          <a:p>
            <a:r>
              <a:rPr lang="en-GB" sz="3200" dirty="0" smtClean="0"/>
              <a:t>“ISYP </a:t>
            </a:r>
            <a:r>
              <a:rPr lang="en-GB" sz="3200" dirty="0"/>
              <a:t>prepares a new generation of leaders to handle the challenges that they will inevitably face in an increasingly interconnected, complex world. </a:t>
            </a:r>
            <a:r>
              <a:rPr lang="en-GB" sz="3200" dirty="0" smtClean="0"/>
              <a:t>... </a:t>
            </a:r>
            <a:r>
              <a:rPr lang="en-GB" sz="3200" dirty="0"/>
              <a:t>We call on Pugwash and the broader disarmament community to help ISYP engage, encourage, and embolden young people to take an active role in solving the difficult international security problems we all face</a:t>
            </a:r>
            <a:r>
              <a:rPr lang="en-GB" sz="3200" dirty="0" smtClean="0"/>
              <a:t>.”</a:t>
            </a:r>
          </a:p>
        </p:txBody>
      </p:sp>
      <p:sp>
        <p:nvSpPr>
          <p:cNvPr id="3" name="Rectangle 2"/>
          <p:cNvSpPr/>
          <p:nvPr/>
        </p:nvSpPr>
        <p:spPr>
          <a:xfrm>
            <a:off x="5029200" y="5306290"/>
            <a:ext cx="3505200" cy="646331"/>
          </a:xfrm>
          <a:prstGeom prst="rect">
            <a:avLst/>
          </a:prstGeom>
        </p:spPr>
        <p:txBody>
          <a:bodyPr wrap="square">
            <a:spAutoFit/>
          </a:bodyPr>
          <a:lstStyle/>
          <a:p>
            <a:r>
              <a:rPr lang="en-GB" dirty="0" smtClean="0"/>
              <a:t>2015 ISYP Vision </a:t>
            </a:r>
            <a:r>
              <a:rPr lang="en-GB" dirty="0"/>
              <a:t>Statement:</a:t>
            </a:r>
          </a:p>
          <a:p>
            <a:r>
              <a:rPr lang="en-GB" dirty="0"/>
              <a:t>The Nagasaki Call for Action</a:t>
            </a:r>
          </a:p>
        </p:txBody>
      </p:sp>
    </p:spTree>
    <p:extLst>
      <p:ext uri="{BB962C8B-B14F-4D97-AF65-F5344CB8AC3E}">
        <p14:creationId xmlns:p14="http://schemas.microsoft.com/office/powerpoint/2010/main" val="2685662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66800"/>
            <a:ext cx="7391400" cy="3046988"/>
          </a:xfrm>
          <a:prstGeom prst="rect">
            <a:avLst/>
          </a:prstGeom>
        </p:spPr>
        <p:txBody>
          <a:bodyPr wrap="square">
            <a:spAutoFit/>
          </a:bodyPr>
          <a:lstStyle/>
          <a:p>
            <a:r>
              <a:rPr lang="en-GB" sz="3200" dirty="0" smtClean="0"/>
              <a:t>Ruth Adams (one of her last emails to me)</a:t>
            </a:r>
          </a:p>
          <a:p>
            <a:endParaRPr lang="en-GB" sz="3200" dirty="0" smtClean="0"/>
          </a:p>
          <a:p>
            <a:r>
              <a:rPr lang="en-GB" sz="3200" dirty="0" smtClean="0"/>
              <a:t>“As our nation struggles to keep its dream of a just and peaceful society, you and your colleagues carry a heavy responsibility.  So if there is strength to share, all I have is yours.”</a:t>
            </a:r>
            <a:endParaRPr lang="en-GB" sz="3200" dirty="0"/>
          </a:p>
        </p:txBody>
      </p:sp>
    </p:spTree>
    <p:extLst>
      <p:ext uri="{BB962C8B-B14F-4D97-AF65-F5344CB8AC3E}">
        <p14:creationId xmlns:p14="http://schemas.microsoft.com/office/powerpoint/2010/main" val="7353012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427</TotalTime>
  <Words>832</Words>
  <Application>Microsoft Office PowerPoint</Application>
  <PresentationFormat>On-screen Show (4:3)</PresentationFormat>
  <Paragraphs>60</Paragraphs>
  <Slides>14</Slides>
  <Notes>2</Notes>
  <HiddenSlides>0</HiddenSlides>
  <MMClips>1</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Metro</vt:lpstr>
      <vt:lpstr>        60 Years after the Russell-Einstein Manifesto:  What Next  An intergenerational dialogue </vt:lpstr>
      <vt:lpstr>Goals of this session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TODAY’S INTERNATIONAL STUDENT/YOUNG PUGWASH</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60 Years after the Russell-Einstein Manifesto:  What Next  An intergenerational dialogue</dc:title>
  <dc:creator>SIB</dc:creator>
  <cp:lastModifiedBy>SIB</cp:lastModifiedBy>
  <cp:revision>35</cp:revision>
  <dcterms:created xsi:type="dcterms:W3CDTF">2015-11-02T20:15:38Z</dcterms:created>
  <dcterms:modified xsi:type="dcterms:W3CDTF">2015-11-04T23:33:18Z</dcterms:modified>
</cp:coreProperties>
</file>